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34"/>
  </p:notesMasterIdLst>
  <p:handoutMasterIdLst>
    <p:handoutMasterId r:id="rId35"/>
  </p:handoutMasterIdLst>
  <p:sldIdLst>
    <p:sldId id="390" r:id="rId2"/>
    <p:sldId id="386" r:id="rId3"/>
    <p:sldId id="391" r:id="rId4"/>
    <p:sldId id="392" r:id="rId5"/>
    <p:sldId id="394" r:id="rId6"/>
    <p:sldId id="395" r:id="rId7"/>
    <p:sldId id="396" r:id="rId8"/>
    <p:sldId id="397" r:id="rId9"/>
    <p:sldId id="398" r:id="rId10"/>
    <p:sldId id="399" r:id="rId11"/>
    <p:sldId id="416" r:id="rId12"/>
    <p:sldId id="400" r:id="rId13"/>
    <p:sldId id="417" r:id="rId14"/>
    <p:sldId id="401" r:id="rId15"/>
    <p:sldId id="402" r:id="rId16"/>
    <p:sldId id="418" r:id="rId17"/>
    <p:sldId id="403" r:id="rId18"/>
    <p:sldId id="419" r:id="rId19"/>
    <p:sldId id="404" r:id="rId20"/>
    <p:sldId id="405" r:id="rId21"/>
    <p:sldId id="406" r:id="rId22"/>
    <p:sldId id="420" r:id="rId23"/>
    <p:sldId id="408" r:id="rId24"/>
    <p:sldId id="409" r:id="rId25"/>
    <p:sldId id="410" r:id="rId26"/>
    <p:sldId id="421" r:id="rId27"/>
    <p:sldId id="411" r:id="rId28"/>
    <p:sldId id="412" r:id="rId29"/>
    <p:sldId id="413" r:id="rId30"/>
    <p:sldId id="414" r:id="rId31"/>
    <p:sldId id="415" r:id="rId32"/>
    <p:sldId id="422" r:id="rId33"/>
  </p:sldIdLst>
  <p:sldSz cx="12190413" cy="6859588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1pPr>
    <a:lvl2pPr marL="544251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2pPr>
    <a:lvl3pPr marL="1088502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3pPr>
    <a:lvl4pPr marL="1632753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4pPr>
    <a:lvl5pPr marL="2177004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5pPr>
    <a:lvl6pPr marL="2721254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6pPr>
    <a:lvl7pPr marL="3265505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7pPr>
    <a:lvl8pPr marL="3809756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8pPr>
    <a:lvl9pPr marL="4354007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  <a:srgbClr val="0066CC"/>
    <a:srgbClr val="CCFFFF"/>
    <a:srgbClr val="FFCCCC"/>
    <a:srgbClr val="D60093"/>
    <a:srgbClr val="FF00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9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588" y="-96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310" y="-96"/>
      </p:cViewPr>
      <p:guideLst>
        <p:guide orient="horz" pos="2160"/>
        <p:guide pos="288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38.wmf"/><Relationship Id="rId1" Type="http://schemas.openxmlformats.org/officeDocument/2006/relationships/image" Target="../media/image41.wmf"/><Relationship Id="rId4" Type="http://schemas.openxmlformats.org/officeDocument/2006/relationships/image" Target="../media/image4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520FEB9C-A519-47A5-A4D5-A0B2E7FE0DB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10209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6882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FF67E4BB-D530-4F94-B1CA-E85C3B6FB84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399429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544251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108850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63275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217700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</a:ln>
        </p:spPr>
      </p:sp>
      <p:sp>
        <p:nvSpPr>
          <p:cNvPr id="77827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>
              <a:ea typeface="黑体" panose="02010609060101010101" pitchFamily="2" charset="-122"/>
            </a:endParaRPr>
          </a:p>
        </p:txBody>
      </p:sp>
      <p:sp>
        <p:nvSpPr>
          <p:cNvPr id="7782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77368" y="6515100"/>
            <a:ext cx="3966633" cy="342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9699759-0095-4A07-9F99-399F80D7D5CB}" type="slidenum">
              <a:rPr lang="zh-CN" altLang="en-US">
                <a:solidFill>
                  <a:prstClr val="black"/>
                </a:solidFill>
              </a:rPr>
              <a:pPr eaLnBrk="1" hangingPunct="1"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1B663E-5C14-4BC1-AD0F-56327F7FF73B}" type="slidenum">
              <a:rPr lang="en-US" altLang="en-US" smtClean="0"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0881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1B663E-5C14-4BC1-AD0F-56327F7FF73B}" type="slidenum">
              <a:rPr lang="en-US" altLang="en-US" smtClean="0"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0881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313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834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603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393648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69372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22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40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56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75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484769" y="356923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8" tIns="60944" rIns="121888" bIns="609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kumimoji="1"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863600" y="1049029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0" y="260776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25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3" y="328587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2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pPr algn="ctr"/>
            <a:r>
              <a:rPr lang="zh-CN" altLang="en-US" sz="4300" b="0" dirty="0" smtClean="0"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4300" b="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041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16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904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4" indent="-457144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3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6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0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19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oleObject" Target="../embeddings/oleObject25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30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3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3.png"/><Relationship Id="rId4" Type="http://schemas.openxmlformats.org/officeDocument/2006/relationships/image" Target="../media/image32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28.bin"/><Relationship Id="rId10" Type="http://schemas.openxmlformats.org/officeDocument/2006/relationships/image" Target="../media/image36.wmf"/><Relationship Id="rId4" Type="http://schemas.openxmlformats.org/officeDocument/2006/relationships/image" Target="../media/image33.wmf"/><Relationship Id="rId9" Type="http://schemas.openxmlformats.org/officeDocument/2006/relationships/oleObject" Target="../embeddings/oleObject30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38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43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37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301163" y="3214213"/>
            <a:ext cx="8201317" cy="196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2.2.2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有理数的除法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      第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课时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638017" y="1798505"/>
            <a:ext cx="7950728" cy="104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第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二</a:t>
            </a:r>
            <a:r>
              <a:rPr lang="en-US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章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en-US" sz="6000" b="0" dirty="0" err="1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有理数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的运算</a:t>
            </a:r>
          </a:p>
        </p:txBody>
      </p:sp>
    </p:spTree>
    <p:extLst>
      <p:ext uri="{BB962C8B-B14F-4D97-AF65-F5344CB8AC3E}">
        <p14:creationId xmlns:p14="http://schemas.microsoft.com/office/powerpoint/2010/main" val="223895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1" name="文本框 483329"/>
          <p:cNvSpPr txBox="1">
            <a:spLocks noChangeArrowheads="1"/>
          </p:cNvSpPr>
          <p:nvPr/>
        </p:nvSpPr>
        <p:spPr bwMode="auto">
          <a:xfrm>
            <a:off x="1145604" y="1428525"/>
            <a:ext cx="10825296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计算：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）                                    ；（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）                                          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  <a:cs typeface="Times New Roman" pitchFamily="18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304006" y="3029334"/>
            <a:ext cx="10876133" cy="80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分析：</a:t>
            </a: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先算括号里面的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除法转化为乘法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计算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结果</a:t>
            </a:r>
            <a:r>
              <a:rPr lang="en-US" altLang="zh-CN" dirty="0">
                <a:latin typeface="Times New Roman" panose="02020603050405020304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79" y="1455827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7222246"/>
              </p:ext>
            </p:extLst>
          </p:nvPr>
        </p:nvGraphicFramePr>
        <p:xfrm>
          <a:off x="2192821" y="2080162"/>
          <a:ext cx="3733014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7" name="Equation" r:id="rId4" imgW="1663560" imgH="406080" progId="Equation.DSMT4">
                  <p:embed/>
                </p:oleObj>
              </mc:Choice>
              <mc:Fallback>
                <p:oleObj name="Equation" r:id="rId4" imgW="166356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92821" y="2080162"/>
                        <a:ext cx="3733014" cy="912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8187777"/>
              </p:ext>
            </p:extLst>
          </p:nvPr>
        </p:nvGraphicFramePr>
        <p:xfrm>
          <a:off x="7214545" y="2061960"/>
          <a:ext cx="4359932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8" name="Equation" r:id="rId6" imgW="1942920" imgH="406080" progId="Equation.DSMT4">
                  <p:embed/>
                </p:oleObj>
              </mc:Choice>
              <mc:Fallback>
                <p:oleObj name="Equation" r:id="rId6" imgW="194292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214545" y="2061960"/>
                        <a:ext cx="4359932" cy="912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49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26973" y="1888274"/>
            <a:ext cx="4630537" cy="369331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b="1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b="1" dirty="0" smtClean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）原式</a:t>
            </a:r>
            <a:r>
              <a:rPr lang="en-US" altLang="zh-CN" b="1" dirty="0" smtClean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=</a:t>
            </a:r>
            <a:endParaRPr lang="en-US" altLang="zh-CN" b="1" dirty="0">
              <a:latin typeface="Times New Roman" panose="02020603050405020304" pitchFamily="18" charset="0"/>
              <a:ea typeface="宋体" pitchFamily="2" charset="-122"/>
              <a:cs typeface="Times New Roman" pitchFamily="18" charset="0"/>
            </a:endParaRPr>
          </a:p>
          <a:p>
            <a:pPr>
              <a:lnSpc>
                <a:spcPct val="300000"/>
              </a:lnSpc>
            </a:pPr>
            <a:r>
              <a:rPr lang="en-US" altLang="zh-CN" b="1" dirty="0" smtClean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                        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=</a:t>
            </a:r>
          </a:p>
          <a:p>
            <a:pPr>
              <a:lnSpc>
                <a:spcPct val="300000"/>
              </a:lnSpc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                        =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宋体" pitchFamily="2" charset="-122"/>
              <a:cs typeface="Times New Roman" pitchFamily="18" charset="0"/>
            </a:endParaRPr>
          </a:p>
          <a:p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708852"/>
              </p:ext>
            </p:extLst>
          </p:nvPr>
        </p:nvGraphicFramePr>
        <p:xfrm>
          <a:off x="4034609" y="1744349"/>
          <a:ext cx="1887348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9" name="Equation" r:id="rId3" imgW="939600" imgH="406080" progId="Equation.DSMT4">
                  <p:embed/>
                </p:oleObj>
              </mc:Choice>
              <mc:Fallback>
                <p:oleObj name="Equation" r:id="rId3" imgW="9396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4609" y="1744349"/>
                        <a:ext cx="1887348" cy="816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4506660"/>
              </p:ext>
            </p:extLst>
          </p:nvPr>
        </p:nvGraphicFramePr>
        <p:xfrm>
          <a:off x="4001329" y="2816171"/>
          <a:ext cx="1938460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0" name="Equation" r:id="rId5" imgW="965160" imgH="406080" progId="Equation.DSMT4">
                  <p:embed/>
                </p:oleObj>
              </mc:Choice>
              <mc:Fallback>
                <p:oleObj name="Equation" r:id="rId5" imgW="96516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1329" y="2816171"/>
                        <a:ext cx="1938460" cy="816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2996431"/>
              </p:ext>
            </p:extLst>
          </p:nvPr>
        </p:nvGraphicFramePr>
        <p:xfrm>
          <a:off x="4008233" y="4104709"/>
          <a:ext cx="458114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1" name="Equation" r:id="rId7" imgW="228600" imgH="406080" progId="Equation.DSMT4">
                  <p:embed/>
                </p:oleObj>
              </mc:Choice>
              <mc:Fallback>
                <p:oleObj name="Equation" r:id="rId7" imgW="2286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8233" y="4104709"/>
                        <a:ext cx="458114" cy="816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523747" y="1909508"/>
            <a:ext cx="4630537" cy="369331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b="1" dirty="0" smtClean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b="1" dirty="0" smtClean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b="1" dirty="0" smtClean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）原式</a:t>
            </a:r>
            <a:r>
              <a:rPr lang="en-US" altLang="zh-CN" b="1" dirty="0" smtClean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=</a:t>
            </a:r>
            <a:endParaRPr lang="en-US" altLang="zh-CN" b="1" dirty="0">
              <a:latin typeface="Times New Roman" panose="02020603050405020304" pitchFamily="18" charset="0"/>
              <a:ea typeface="宋体" pitchFamily="2" charset="-122"/>
              <a:cs typeface="Times New Roman" pitchFamily="18" charset="0"/>
            </a:endParaRPr>
          </a:p>
          <a:p>
            <a:pPr>
              <a:lnSpc>
                <a:spcPct val="300000"/>
              </a:lnSpc>
            </a:pPr>
            <a:r>
              <a:rPr lang="en-US" altLang="zh-CN" b="1" dirty="0" smtClean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                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=</a:t>
            </a:r>
          </a:p>
          <a:p>
            <a:pPr>
              <a:lnSpc>
                <a:spcPct val="200000"/>
              </a:lnSpc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                =</a:t>
            </a:r>
          </a:p>
          <a:p>
            <a:pPr>
              <a:lnSpc>
                <a:spcPct val="200000"/>
              </a:lnSpc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                =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宋体" pitchFamily="2" charset="-122"/>
              <a:cs typeface="Times New Roman" pitchFamily="18" charset="0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6729260"/>
              </p:ext>
            </p:extLst>
          </p:nvPr>
        </p:nvGraphicFramePr>
        <p:xfrm>
          <a:off x="8597320" y="1752071"/>
          <a:ext cx="2014238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2" name="Equation" r:id="rId9" imgW="1002960" imgH="406080" progId="Equation.DSMT4">
                  <p:embed/>
                </p:oleObj>
              </mc:Choice>
              <mc:Fallback>
                <p:oleObj name="Equation" r:id="rId9" imgW="100296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597320" y="1752071"/>
                        <a:ext cx="2014238" cy="8161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0845955"/>
              </p:ext>
            </p:extLst>
          </p:nvPr>
        </p:nvGraphicFramePr>
        <p:xfrm>
          <a:off x="8588272" y="2839219"/>
          <a:ext cx="1504755" cy="815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3" name="Equation" r:id="rId11" imgW="749160" imgH="406080" progId="Equation.DSMT4">
                  <p:embed/>
                </p:oleObj>
              </mc:Choice>
              <mc:Fallback>
                <p:oleObj name="Equation" r:id="rId11" imgW="74916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88272" y="2839219"/>
                        <a:ext cx="1504755" cy="8151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3967075"/>
              </p:ext>
            </p:extLst>
          </p:nvPr>
        </p:nvGraphicFramePr>
        <p:xfrm>
          <a:off x="8580035" y="3852880"/>
          <a:ext cx="1045497" cy="815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4" name="Equation" r:id="rId13" imgW="520560" imgH="406080" progId="Equation.DSMT4">
                  <p:embed/>
                </p:oleObj>
              </mc:Choice>
              <mc:Fallback>
                <p:oleObj name="Equation" r:id="rId13" imgW="52056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80035" y="3852880"/>
                        <a:ext cx="1045497" cy="8151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9644366"/>
              </p:ext>
            </p:extLst>
          </p:nvPr>
        </p:nvGraphicFramePr>
        <p:xfrm>
          <a:off x="8543402" y="4765400"/>
          <a:ext cx="815894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5" name="Equation" r:id="rId15" imgW="406080" imgH="406080" progId="Equation.DSMT4">
                  <p:embed/>
                </p:oleObj>
              </mc:Choice>
              <mc:Fallback>
                <p:oleObj name="Equation" r:id="rId15" imgW="40608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543402" y="4765400"/>
                        <a:ext cx="815894" cy="8161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076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67" name="Text Box 5"/>
          <p:cNvSpPr txBox="1">
            <a:spLocks noChangeArrowheads="1"/>
          </p:cNvSpPr>
          <p:nvPr/>
        </p:nvSpPr>
        <p:spPr bwMode="auto">
          <a:xfrm>
            <a:off x="1567516" y="2521004"/>
            <a:ext cx="7847578" cy="65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5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例</a:t>
            </a:r>
            <a:r>
              <a:rPr lang="en-US" altLang="zh-CN" sz="35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2  </a:t>
            </a:r>
            <a:r>
              <a:rPr lang="zh-CN" altLang="en-US" sz="35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                  </a:t>
            </a:r>
            <a:r>
              <a:rPr lang="en-US" altLang="zh-CN" sz="35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3500" dirty="0">
                <a:solidFill>
                  <a:srgbClr val="8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 </a:t>
            </a:r>
          </a:p>
        </p:txBody>
      </p:sp>
      <p:grpSp>
        <p:nvGrpSpPr>
          <p:cNvPr id="57354" name="组合 6"/>
          <p:cNvGrpSpPr/>
          <p:nvPr/>
        </p:nvGrpSpPr>
        <p:grpSpPr bwMode="auto">
          <a:xfrm>
            <a:off x="2999783" y="1370583"/>
            <a:ext cx="2478295" cy="630942"/>
            <a:chOff x="427462" y="558483"/>
            <a:chExt cx="1858351" cy="472792"/>
          </a:xfrm>
        </p:grpSpPr>
        <p:grpSp>
          <p:nvGrpSpPr>
            <p:cNvPr id="57360" name="组合 5"/>
            <p:cNvGrpSpPr/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2177459" y="-557395"/>
                <a:ext cx="426897" cy="42676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0" y="-557395"/>
                <a:ext cx="426897" cy="42676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95"/>
                <a:ext cx="426897" cy="42676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3" y="-557395"/>
                <a:ext cx="426897" cy="42676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395"/>
                <a:ext cx="426897" cy="426762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7361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zh-CN" altLang="en-US" sz="35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7355" name="文本框 2"/>
          <p:cNvSpPr txBox="1">
            <a:spLocks noChangeArrowheads="1"/>
          </p:cNvSpPr>
          <p:nvPr/>
        </p:nvSpPr>
        <p:spPr bwMode="auto">
          <a:xfrm>
            <a:off x="5532048" y="1361345"/>
            <a:ext cx="6471924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有理数混合运算的简便计算</a:t>
            </a:r>
            <a:endParaRPr lang="en-US" altLang="zh-CN" sz="3200" dirty="0">
              <a:solidFill>
                <a:prstClr val="black"/>
              </a:solidFill>
              <a:latin typeface="Times New Roman" pitchFamily="18" charset="0"/>
              <a:ea typeface="黑体" panose="02010609060101010101" pitchFamily="2" charset="-122"/>
              <a:cs typeface="Times New Roman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3173893"/>
              </p:ext>
            </p:extLst>
          </p:nvPr>
        </p:nvGraphicFramePr>
        <p:xfrm>
          <a:off x="3624118" y="2419805"/>
          <a:ext cx="3676937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7" name="Equation" r:id="rId3" imgW="1587240" imgH="393480" progId="Equation.DSMT4">
                  <p:embed/>
                </p:oleObj>
              </mc:Choice>
              <mc:Fallback>
                <p:oleObj name="Equation" r:id="rId3" imgW="158724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24118" y="2419805"/>
                        <a:ext cx="3676937" cy="912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945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5" name="AutoShape 10"/>
          <p:cNvSpPr>
            <a:spLocks noChangeArrowheads="1"/>
          </p:cNvSpPr>
          <p:nvPr/>
        </p:nvSpPr>
        <p:spPr bwMode="auto">
          <a:xfrm>
            <a:off x="8653505" y="1805698"/>
            <a:ext cx="2662420" cy="1354980"/>
          </a:xfrm>
          <a:prstGeom prst="wedgeEllipseCallout">
            <a:avLst>
              <a:gd name="adj1" fmla="val -106711"/>
              <a:gd name="adj2" fmla="val 46716"/>
            </a:avLst>
          </a:prstGeom>
          <a:solidFill>
            <a:schemeClr val="accent5">
              <a:lumMod val="9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lIns="18000" tIns="10800" rIns="18000" bIns="10800"/>
          <a:lstStyle/>
          <a:p>
            <a:pPr>
              <a:buFontTx/>
              <a:buNone/>
              <a:defRPr/>
            </a:pPr>
            <a:r>
              <a:rPr lang="zh-CN" altLang="en-US" sz="3200" dirty="0">
                <a:solidFill>
                  <a:schemeClr val="bg1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按常规方法计算</a:t>
            </a:r>
          </a:p>
        </p:txBody>
      </p:sp>
      <p:sp>
        <p:nvSpPr>
          <p:cNvPr id="14346" name="Line 11"/>
          <p:cNvSpPr>
            <a:spLocks noChangeShapeType="1"/>
          </p:cNvSpPr>
          <p:nvPr/>
        </p:nvSpPr>
        <p:spPr bwMode="auto">
          <a:xfrm flipV="1">
            <a:off x="4733957" y="3211107"/>
            <a:ext cx="2330146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7" name="Line 12"/>
          <p:cNvSpPr>
            <a:spLocks noChangeShapeType="1"/>
          </p:cNvSpPr>
          <p:nvPr/>
        </p:nvSpPr>
        <p:spPr bwMode="auto">
          <a:xfrm>
            <a:off x="4722841" y="4310099"/>
            <a:ext cx="86246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570912" y="1557553"/>
            <a:ext cx="3342839" cy="4063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解：</a:t>
            </a:r>
            <a:r>
              <a:rPr lang="zh-CN" altLang="en-US" sz="3200" dirty="0">
                <a:latin typeface="Times New Roman" panose="02020603050405020304" pitchFamily="18" charset="0"/>
                <a:cs typeface="Times New Roman" pitchFamily="18" charset="0"/>
              </a:rPr>
              <a:t>方法一：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        原式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=</a:t>
            </a:r>
          </a:p>
          <a:p>
            <a:pPr eaLnBrk="1" hangingPunct="1">
              <a:lnSpc>
                <a:spcPct val="250000"/>
              </a:lnSpc>
            </a:pP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                =</a:t>
            </a:r>
          </a:p>
          <a:p>
            <a:pPr eaLnBrk="1" hangingPunct="1">
              <a:lnSpc>
                <a:spcPct val="250000"/>
              </a:lnSpc>
            </a:pP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                =</a:t>
            </a: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8873616"/>
              </p:ext>
            </p:extLst>
          </p:nvPr>
        </p:nvGraphicFramePr>
        <p:xfrm>
          <a:off x="3604944" y="2341140"/>
          <a:ext cx="3475114" cy="817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2" name="Equation" r:id="rId3" imgW="1676160" imgH="393480" progId="Equation.DSMT4">
                  <p:embed/>
                </p:oleObj>
              </mc:Choice>
              <mc:Fallback>
                <p:oleObj name="Equation" r:id="rId3" imgW="16761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04944" y="2341140"/>
                        <a:ext cx="3475114" cy="8172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3873595"/>
              </p:ext>
            </p:extLst>
          </p:nvPr>
        </p:nvGraphicFramePr>
        <p:xfrm>
          <a:off x="3583384" y="3448718"/>
          <a:ext cx="2107926" cy="817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3" name="Equation" r:id="rId5" imgW="1015920" imgH="393480" progId="Equation.DSMT4">
                  <p:embed/>
                </p:oleObj>
              </mc:Choice>
              <mc:Fallback>
                <p:oleObj name="Equation" r:id="rId5" imgW="10159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3384" y="3448718"/>
                        <a:ext cx="2107926" cy="8172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459210"/>
              </p:ext>
            </p:extLst>
          </p:nvPr>
        </p:nvGraphicFramePr>
        <p:xfrm>
          <a:off x="3571857" y="4618820"/>
          <a:ext cx="1500194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4" name="Equation" r:id="rId7" imgW="647640" imgH="393480" progId="Equation.DSMT4">
                  <p:embed/>
                </p:oleObj>
              </mc:Choice>
              <mc:Fallback>
                <p:oleObj name="Equation" r:id="rId7" imgW="64764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71857" y="4618820"/>
                        <a:ext cx="1500194" cy="912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095518" y="4780030"/>
            <a:ext cx="1782712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=          .</a:t>
            </a:r>
            <a:endParaRPr lang="zh-CN" altLang="en-US" sz="32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6499951"/>
              </p:ext>
            </p:extLst>
          </p:nvPr>
        </p:nvGraphicFramePr>
        <p:xfrm>
          <a:off x="5441266" y="4627435"/>
          <a:ext cx="735386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5" name="Equation" r:id="rId9" imgW="317160" imgH="393480" progId="Equation.DSMT4">
                  <p:embed/>
                </p:oleObj>
              </mc:Choice>
              <mc:Fallback>
                <p:oleObj name="Equation" r:id="rId9" imgW="3171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441266" y="4627435"/>
                        <a:ext cx="735386" cy="912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137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 bldLvl="0" animBg="1"/>
      <p:bldP spid="14346" grpId="0" animBg="1"/>
      <p:bldP spid="1434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9897904"/>
              </p:ext>
            </p:extLst>
          </p:nvPr>
        </p:nvGraphicFramePr>
        <p:xfrm>
          <a:off x="4266688" y="4962845"/>
          <a:ext cx="4139661" cy="842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4" name="Equation" r:id="rId3" imgW="1993680" imgH="406080" progId="Equation.DSMT4">
                  <p:embed/>
                </p:oleObj>
              </mc:Choice>
              <mc:Fallback>
                <p:oleObj name="Equation" r:id="rId3" imgW="199368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6688" y="4962845"/>
                        <a:ext cx="4139661" cy="8426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1" name="AutoShape 12"/>
          <p:cNvSpPr>
            <a:spLocks noChangeArrowheads="1"/>
          </p:cNvSpPr>
          <p:nvPr/>
        </p:nvSpPr>
        <p:spPr bwMode="auto">
          <a:xfrm>
            <a:off x="9111107" y="4082107"/>
            <a:ext cx="2603161" cy="1196194"/>
          </a:xfrm>
          <a:prstGeom prst="wedgeEllipseCallout">
            <a:avLst>
              <a:gd name="adj1" fmla="val -105696"/>
              <a:gd name="adj2" fmla="val -64804"/>
            </a:avLst>
          </a:prstGeom>
          <a:solidFill>
            <a:schemeClr val="accent5">
              <a:lumMod val="9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lIns="18000" tIns="10800" rIns="18000" bIns="10800"/>
          <a:lstStyle/>
          <a:p>
            <a:pPr>
              <a:buFontTx/>
              <a:buNone/>
              <a:defRPr/>
            </a:pPr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简便计算</a:t>
            </a:r>
            <a:r>
              <a:rPr lang="en-US" altLang="zh-CN" sz="2800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先取倒数</a:t>
            </a:r>
          </a:p>
        </p:txBody>
      </p:sp>
      <p:sp>
        <p:nvSpPr>
          <p:cNvPr id="15372" name="Line 13"/>
          <p:cNvSpPr>
            <a:spLocks noChangeShapeType="1"/>
          </p:cNvSpPr>
          <p:nvPr/>
        </p:nvSpPr>
        <p:spPr bwMode="auto">
          <a:xfrm>
            <a:off x="4093144" y="3893681"/>
            <a:ext cx="22433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373" name="Line 14"/>
          <p:cNvSpPr>
            <a:spLocks noChangeShapeType="1"/>
          </p:cNvSpPr>
          <p:nvPr/>
        </p:nvSpPr>
        <p:spPr bwMode="auto">
          <a:xfrm>
            <a:off x="6645133" y="3893681"/>
            <a:ext cx="81692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374" name="Line 15"/>
          <p:cNvSpPr>
            <a:spLocks noChangeShapeType="1"/>
          </p:cNvSpPr>
          <p:nvPr/>
        </p:nvSpPr>
        <p:spPr bwMode="auto">
          <a:xfrm>
            <a:off x="6723642" y="4679145"/>
            <a:ext cx="609521" cy="211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375" name="Line 16"/>
          <p:cNvSpPr>
            <a:spLocks noChangeShapeType="1"/>
          </p:cNvSpPr>
          <p:nvPr/>
        </p:nvSpPr>
        <p:spPr bwMode="auto">
          <a:xfrm flipV="1">
            <a:off x="4341901" y="5820289"/>
            <a:ext cx="3828552" cy="846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388396" y="1554222"/>
            <a:ext cx="3132259" cy="430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anose="02020603050405020304" pitchFamily="18" charset="0"/>
              </a:rPr>
              <a:t>方法二：</a:t>
            </a:r>
            <a:endParaRPr lang="en-US" altLang="zh-CN" sz="3200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320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anose="02020603050405020304" pitchFamily="18" charset="0"/>
              </a:rPr>
              <a:t>原式的倒数为</a:t>
            </a:r>
            <a:endParaRPr lang="en-US" altLang="zh-CN" sz="3200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3200" dirty="0">
                <a:latin typeface="Times New Roman" panose="02020603050405020304" pitchFamily="18" charset="0"/>
              </a:rPr>
              <a:t>                      =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zh-CN" sz="3200" dirty="0">
                <a:latin typeface="Times New Roman" panose="02020603050405020304" pitchFamily="18" charset="0"/>
              </a:rPr>
              <a:t>                      </a:t>
            </a:r>
            <a:r>
              <a:rPr lang="zh-CN" altLang="en-US" sz="3200" dirty="0">
                <a:latin typeface="Times New Roman" panose="02020603050405020304" pitchFamily="18" charset="0"/>
              </a:rPr>
              <a:t>故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461297"/>
              </p:ext>
            </p:extLst>
          </p:nvPr>
        </p:nvGraphicFramePr>
        <p:xfrm>
          <a:off x="3942883" y="1554222"/>
          <a:ext cx="3295831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5" name="Equation" r:id="rId5" imgW="1587240" imgH="393480" progId="Equation.DSMT4">
                  <p:embed/>
                </p:oleObj>
              </mc:Choice>
              <mc:Fallback>
                <p:oleObj name="Equation" r:id="rId5" imgW="15872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2883" y="1554222"/>
                        <a:ext cx="3295831" cy="816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接箭头连接符 5"/>
          <p:cNvCxnSpPr/>
          <p:nvPr/>
        </p:nvCxnSpPr>
        <p:spPr>
          <a:xfrm>
            <a:off x="4638595" y="2420716"/>
            <a:ext cx="2401141" cy="766796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H="1">
            <a:off x="5146529" y="2420716"/>
            <a:ext cx="1189989" cy="665173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0530732"/>
              </p:ext>
            </p:extLst>
          </p:nvPr>
        </p:nvGraphicFramePr>
        <p:xfrm>
          <a:off x="4192220" y="3085888"/>
          <a:ext cx="3295832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6" name="Equation" r:id="rId7" imgW="1587240" imgH="393480" progId="Equation.DSMT4">
                  <p:embed/>
                </p:oleObj>
              </mc:Choice>
              <mc:Fallback>
                <p:oleObj name="Equation" r:id="rId7" imgW="15872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2220" y="3085888"/>
                        <a:ext cx="3295832" cy="816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556907" y="3215235"/>
            <a:ext cx="535640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</a:rPr>
              <a:t>=</a:t>
            </a:r>
            <a:endParaRPr lang="zh-CN" altLang="en-US" sz="3200" dirty="0">
              <a:latin typeface="Times New Roman" panose="02020603050405020304" pitchFamily="18" charset="0"/>
              <a:ea typeface="宋体" pitchFamily="2" charset="-122"/>
            </a:endParaRPr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1376413"/>
              </p:ext>
            </p:extLst>
          </p:nvPr>
        </p:nvGraphicFramePr>
        <p:xfrm>
          <a:off x="8010776" y="3085889"/>
          <a:ext cx="3191518" cy="817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7" name="Equation" r:id="rId9" imgW="1536480" imgH="393480" progId="Equation.DSMT4">
                  <p:embed/>
                </p:oleObj>
              </mc:Choice>
              <mc:Fallback>
                <p:oleObj name="Equation" r:id="rId9" imgW="15364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0776" y="3085889"/>
                        <a:ext cx="3191518" cy="8172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7618202"/>
              </p:ext>
            </p:extLst>
          </p:nvPr>
        </p:nvGraphicFramePr>
        <p:xfrm>
          <a:off x="4235520" y="4222994"/>
          <a:ext cx="2082529" cy="368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8" name="Equation" r:id="rId11" imgW="1002960" imgH="177480" progId="Equation.DSMT4">
                  <p:embed/>
                </p:oleObj>
              </mc:Choice>
              <mc:Fallback>
                <p:oleObj name="Equation" r:id="rId11" imgW="10029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5520" y="4222994"/>
                        <a:ext cx="2082529" cy="3683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6342495" y="4098845"/>
            <a:ext cx="535640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</a:rPr>
              <a:t>=</a:t>
            </a:r>
            <a:endParaRPr lang="zh-CN" altLang="en-US" sz="3200" dirty="0">
              <a:latin typeface="Times New Roman" panose="02020603050405020304" pitchFamily="18" charset="0"/>
              <a:ea typeface="宋体" pitchFamily="2" charset="-122"/>
            </a:endParaRPr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0264097"/>
              </p:ext>
            </p:extLst>
          </p:nvPr>
        </p:nvGraphicFramePr>
        <p:xfrm>
          <a:off x="6777632" y="4238653"/>
          <a:ext cx="551928" cy="336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9" name="Equation" r:id="rId13" imgW="291960" imgH="177480" progId="Equation.DSMT4">
                  <p:embed/>
                </p:oleObj>
              </mc:Choice>
              <mc:Fallback>
                <p:oleObj name="Equation" r:id="rId13" imgW="2919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777632" y="4238653"/>
                        <a:ext cx="551928" cy="3360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955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1" grpId="0" bldLvl="0" animBg="1"/>
      <p:bldP spid="15372" grpId="0" animBg="1"/>
      <p:bldP spid="15373" grpId="0" animBg="1"/>
      <p:bldP spid="15374" grpId="0" animBg="1"/>
      <p:bldP spid="15375" grpId="0" animBg="1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/>
          <p:nvPr/>
        </p:nvGrpSpPr>
        <p:grpSpPr bwMode="auto">
          <a:xfrm>
            <a:off x="1757130" y="1581975"/>
            <a:ext cx="10924811" cy="1592070"/>
            <a:chOff x="-122" y="1"/>
            <a:chExt cx="6882" cy="1003"/>
          </a:xfrm>
        </p:grpSpPr>
        <p:sp>
          <p:nvSpPr>
            <p:cNvPr id="22" name="Text Box 10"/>
            <p:cNvSpPr txBox="1">
              <a:spLocks noChangeArrowheads="1"/>
            </p:cNvSpPr>
            <p:nvPr/>
          </p:nvSpPr>
          <p:spPr bwMode="auto">
            <a:xfrm>
              <a:off x="-122" y="1"/>
              <a:ext cx="6882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700" dirty="0">
                  <a:solidFill>
                    <a:srgbClr val="0000FF"/>
                  </a:solidFill>
                  <a:latin typeface="Times New Roman" pitchFamily="18" charset="0"/>
                  <a:ea typeface="黑体" panose="02010609060101010101" pitchFamily="2" charset="-122"/>
                  <a:cs typeface="Times New Roman" pitchFamily="18" charset="0"/>
                </a:rPr>
                <a:t>　</a:t>
              </a:r>
              <a:r>
                <a:rPr lang="zh-CN" altLang="en-US" sz="3200" dirty="0">
                  <a:solidFill>
                    <a:srgbClr val="0000FF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</a:rPr>
                <a:t> </a:t>
              </a:r>
              <a:r>
                <a:rPr lang="zh-CN" altLang="en-US" sz="3200" dirty="0">
                  <a:solidFill>
                    <a:prstClr val="black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</a:rPr>
                <a:t>选择合适的方法计算：</a:t>
              </a:r>
            </a:p>
          </p:txBody>
        </p:sp>
        <p:graphicFrame>
          <p:nvGraphicFramePr>
            <p:cNvPr id="23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31966049"/>
                </p:ext>
              </p:extLst>
            </p:nvPr>
          </p:nvGraphicFramePr>
          <p:xfrm>
            <a:off x="1542" y="445"/>
            <a:ext cx="2499" cy="5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75" r:id="rId3" imgW="1565275" imgH="394335" progId="Equation.3">
                    <p:embed/>
                  </p:oleObj>
                </mc:Choice>
                <mc:Fallback>
                  <p:oleObj r:id="rId3" imgW="1565275" imgH="394335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42" y="445"/>
                          <a:ext cx="2499" cy="5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349" y="1581975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853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820683" y="1812533"/>
            <a:ext cx="4300507" cy="76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解：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原式的倒数为</a:t>
            </a:r>
          </a:p>
        </p:txBody>
      </p:sp>
      <p:graphicFrame>
        <p:nvGraphicFramePr>
          <p:cNvPr id="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4063113"/>
              </p:ext>
            </p:extLst>
          </p:nvPr>
        </p:nvGraphicFramePr>
        <p:xfrm>
          <a:off x="5254816" y="1855452"/>
          <a:ext cx="3870880" cy="889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0" r:id="rId3" imgW="1526540" imgH="394335" progId="Equation.DSMT4">
                  <p:embed/>
                </p:oleObj>
              </mc:Choice>
              <mc:Fallback>
                <p:oleObj r:id="rId3" imgW="1526540" imgH="39433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4816" y="1855452"/>
                        <a:ext cx="3870880" cy="8892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1973375"/>
              </p:ext>
            </p:extLst>
          </p:nvPr>
        </p:nvGraphicFramePr>
        <p:xfrm>
          <a:off x="4973240" y="3957018"/>
          <a:ext cx="2772472" cy="916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1" r:id="rId5" imgW="1093470" imgH="407035" progId="Equation.DSMT4">
                  <p:embed/>
                </p:oleObj>
              </mc:Choice>
              <mc:Fallback>
                <p:oleObj r:id="rId5" imgW="1093470" imgH="40703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3240" y="3957018"/>
                        <a:ext cx="2772472" cy="9167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6805730"/>
              </p:ext>
            </p:extLst>
          </p:nvPr>
        </p:nvGraphicFramePr>
        <p:xfrm>
          <a:off x="4962093" y="2996023"/>
          <a:ext cx="4031724" cy="887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2" r:id="rId7" imgW="1590040" imgH="394335" progId="Equation.DSMT4">
                  <p:embed/>
                </p:oleObj>
              </mc:Choice>
              <mc:Fallback>
                <p:oleObj r:id="rId7" imgW="1590040" imgH="39433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2093" y="2996023"/>
                        <a:ext cx="4031724" cy="8870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733769" y="5046060"/>
            <a:ext cx="615869" cy="687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故</a:t>
            </a:r>
          </a:p>
        </p:txBody>
      </p:sp>
      <p:graphicFrame>
        <p:nvGraphicFramePr>
          <p:cNvPr id="1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322393"/>
              </p:ext>
            </p:extLst>
          </p:nvPr>
        </p:nvGraphicFramePr>
        <p:xfrm>
          <a:off x="3349639" y="4985933"/>
          <a:ext cx="4933308" cy="889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3" r:id="rId9" imgW="1943100" imgH="393700" progId="Equation.DSMT4">
                  <p:embed/>
                </p:oleObj>
              </mc:Choice>
              <mc:Fallback>
                <p:oleObj r:id="rId9" imgW="19431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9639" y="4985933"/>
                        <a:ext cx="4933308" cy="8892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727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  <p:bldP spid="11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文本框 224257"/>
          <p:cNvSpPr txBox="1">
            <a:spLocks noChangeArrowheads="1"/>
          </p:cNvSpPr>
          <p:nvPr/>
        </p:nvSpPr>
        <p:spPr bwMode="auto">
          <a:xfrm>
            <a:off x="1116082" y="2162600"/>
            <a:ext cx="10461321" cy="2339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  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某公司去年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1~3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月平均每月亏损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1.5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万元，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4~6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月平均盈利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万元，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7~10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月平均盈利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1.7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万元，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11~12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月平均亏损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2.3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万元，这个公司去年总盈亏情况如何？</a:t>
            </a:r>
          </a:p>
        </p:txBody>
      </p:sp>
      <p:sp>
        <p:nvSpPr>
          <p:cNvPr id="60420" name="文本框 6151"/>
          <p:cNvSpPr txBox="1">
            <a:spLocks noChangeArrowheads="1"/>
          </p:cNvSpPr>
          <p:nvPr/>
        </p:nvSpPr>
        <p:spPr bwMode="auto">
          <a:xfrm>
            <a:off x="6241236" y="1325394"/>
            <a:ext cx="4365933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宋体" panose="02010600030101010101" pitchFamily="2" charset="-122"/>
              </a:rPr>
              <a:t>有理数混合运算的应用</a:t>
            </a:r>
          </a:p>
        </p:txBody>
      </p:sp>
      <p:grpSp>
        <p:nvGrpSpPr>
          <p:cNvPr id="60421" name="组合 6"/>
          <p:cNvGrpSpPr/>
          <p:nvPr/>
        </p:nvGrpSpPr>
        <p:grpSpPr bwMode="auto">
          <a:xfrm>
            <a:off x="3667704" y="1280390"/>
            <a:ext cx="2478293" cy="630942"/>
            <a:chOff x="427462" y="558483"/>
            <a:chExt cx="1858351" cy="472792"/>
          </a:xfrm>
        </p:grpSpPr>
        <p:grpSp>
          <p:nvGrpSpPr>
            <p:cNvPr id="60426" name="组合 5"/>
            <p:cNvGrpSpPr/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2177459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1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4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396"/>
                <a:ext cx="426897" cy="426763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0427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zh-CN" altLang="en-US" sz="35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07186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"/>
          <p:cNvSpPr txBox="1">
            <a:spLocks noChangeArrowheads="1"/>
          </p:cNvSpPr>
          <p:nvPr/>
        </p:nvSpPr>
        <p:spPr bwMode="auto">
          <a:xfrm>
            <a:off x="1396549" y="1869630"/>
            <a:ext cx="10171375" cy="13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解：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记盈利额为正数，亏损额为负数，公司去年全年总的盈亏（单位：万元）为</a:t>
            </a:r>
          </a:p>
        </p:txBody>
      </p:sp>
      <p:sp>
        <p:nvSpPr>
          <p:cNvPr id="22" name="文本框 2"/>
          <p:cNvSpPr txBox="1">
            <a:spLocks noChangeArrowheads="1"/>
          </p:cNvSpPr>
          <p:nvPr/>
        </p:nvSpPr>
        <p:spPr bwMode="auto">
          <a:xfrm>
            <a:off x="2779612" y="3224161"/>
            <a:ext cx="611669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(–1.5)×3+2×3+1.7×4+(–2.3)×2</a:t>
            </a:r>
          </a:p>
        </p:txBody>
      </p:sp>
      <p:sp>
        <p:nvSpPr>
          <p:cNvPr id="23" name="文本框 224260"/>
          <p:cNvSpPr txBox="1">
            <a:spLocks noChangeArrowheads="1"/>
          </p:cNvSpPr>
          <p:nvPr/>
        </p:nvSpPr>
        <p:spPr bwMode="auto">
          <a:xfrm>
            <a:off x="2504102" y="3869101"/>
            <a:ext cx="330432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= –4.5+6+6.8 –4.6</a:t>
            </a:r>
          </a:p>
        </p:txBody>
      </p:sp>
      <p:sp>
        <p:nvSpPr>
          <p:cNvPr id="24" name="文本框 224261"/>
          <p:cNvSpPr txBox="1">
            <a:spLocks noChangeArrowheads="1"/>
          </p:cNvSpPr>
          <p:nvPr/>
        </p:nvSpPr>
        <p:spPr bwMode="auto">
          <a:xfrm>
            <a:off x="5746508" y="3888925"/>
            <a:ext cx="2632791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=3.7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（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万元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）</a:t>
            </a:r>
          </a:p>
        </p:txBody>
      </p:sp>
      <p:sp>
        <p:nvSpPr>
          <p:cNvPr id="25" name="文本框 224262"/>
          <p:cNvSpPr txBox="1">
            <a:spLocks noChangeArrowheads="1"/>
          </p:cNvSpPr>
          <p:nvPr/>
        </p:nvSpPr>
        <p:spPr bwMode="auto">
          <a:xfrm>
            <a:off x="1396549" y="4584601"/>
            <a:ext cx="684970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答：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这个公司去年全年盈利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3.7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万元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696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/>
        </p:nvSpPr>
        <p:spPr bwMode="auto">
          <a:xfrm>
            <a:off x="1555103" y="1340218"/>
            <a:ext cx="10495183" cy="497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20000"/>
              </a:spcBef>
            </a:pP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一架直升飞机从高度为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450m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的位置开始，先以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20m/s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的速度上升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60s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，后以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12m/s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的速度下降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120s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，这时直升机所在的高度是多少？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019645" y="3478547"/>
            <a:ext cx="7566098" cy="283275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9994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解：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450+20×60–12×120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     =450+1200–1440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     =210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m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）</a:t>
            </a:r>
            <a:endParaRPr lang="en-US" altLang="zh-CN" sz="3200" dirty="0">
              <a:solidFill>
                <a:srgbClr val="FF0000"/>
              </a:solidFill>
              <a:latin typeface="Times New Roman" pitchFamily="18" charset="0"/>
              <a:ea typeface="黑体" panose="02010609060101010101" pitchFamily="2" charset="-122"/>
              <a:cs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答：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这时直升机所在的高度是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210m.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97" y="1411042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70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/>
          <p:cNvSpPr txBox="1">
            <a:spLocks noChangeArrowheads="1"/>
          </p:cNvSpPr>
          <p:nvPr/>
        </p:nvSpPr>
        <p:spPr bwMode="auto">
          <a:xfrm>
            <a:off x="1115001" y="1836734"/>
            <a:ext cx="10030328" cy="1938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50" tIns="54425" rIns="108850" bIns="54425">
            <a:spAutoFit/>
          </a:bodyPr>
          <a:lstStyle>
            <a:lvl1pPr>
              <a:lnSpc>
                <a:spcPct val="150000"/>
              </a:lnSpc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1pPr>
            <a:lvl2pPr marL="742950" indent="-285750">
              <a:lnSpc>
                <a:spcPct val="150000"/>
              </a:lnSpc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2pPr>
            <a:lvl3pPr marL="1143000" indent="-228600">
              <a:lnSpc>
                <a:spcPct val="150000"/>
              </a:lnSpc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3pPr>
            <a:lvl4pPr marL="1600200" indent="-228600">
              <a:lnSpc>
                <a:spcPct val="150000"/>
              </a:lnSpc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4pPr>
            <a:lvl5pPr marL="2057400" indent="-228600">
              <a:lnSpc>
                <a:spcPct val="150000"/>
              </a:lnSpc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9pPr>
          </a:lstStyle>
          <a:p>
            <a:pPr eaLnBrk="1" hangingPunct="1">
              <a:lnSpc>
                <a:spcPct val="180000"/>
              </a:lnSpc>
            </a:pPr>
            <a:r>
              <a:rPr kumimoji="0" lang="en-US" altLang="zh-CN" sz="33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1.</a:t>
            </a:r>
            <a:r>
              <a:rPr kumimoji="0" lang="zh-CN" altLang="en-US" sz="33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进一步熟练有理数的</a:t>
            </a:r>
            <a:r>
              <a:rPr kumimoji="0" lang="zh-CN" altLang="en-US" sz="33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除法运算</a:t>
            </a:r>
            <a:r>
              <a:rPr kumimoji="0" lang="en-US" altLang="zh-CN" sz="33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180000"/>
              </a:lnSpc>
            </a:pPr>
            <a:r>
              <a:rPr kumimoji="0" lang="en-US" altLang="zh-CN" sz="33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2.</a:t>
            </a:r>
            <a:r>
              <a:rPr kumimoji="0" lang="zh-CN" altLang="en-US" sz="33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能够正确进行有理数的</a:t>
            </a:r>
            <a:r>
              <a:rPr kumimoji="0" lang="zh-CN" altLang="en-US" sz="33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加、减、乘、除混合运算</a:t>
            </a:r>
            <a:r>
              <a:rPr kumimoji="0" lang="zh-CN" altLang="en-US" sz="33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． </a:t>
            </a:r>
            <a:endParaRPr lang="zh-CN" altLang="en-US" sz="33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文本框 6151"/>
          <p:cNvSpPr txBox="1">
            <a:spLocks noChangeArrowheads="1"/>
          </p:cNvSpPr>
          <p:nvPr/>
        </p:nvSpPr>
        <p:spPr bwMode="auto">
          <a:xfrm>
            <a:off x="4834314" y="1353939"/>
            <a:ext cx="643297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宋体" panose="02010600030101010101" pitchFamily="2" charset="-122"/>
              </a:rPr>
              <a:t>利用计算器进行有理数的混合运算</a:t>
            </a:r>
          </a:p>
        </p:txBody>
      </p:sp>
      <p:grpSp>
        <p:nvGrpSpPr>
          <p:cNvPr id="63491" name="组合 4"/>
          <p:cNvGrpSpPr/>
          <p:nvPr/>
        </p:nvGrpSpPr>
        <p:grpSpPr bwMode="auto">
          <a:xfrm>
            <a:off x="2531681" y="1436720"/>
            <a:ext cx="2137555" cy="529341"/>
            <a:chOff x="3485" y="1168"/>
            <a:chExt cx="2524" cy="627"/>
          </a:xfrm>
        </p:grpSpPr>
        <p:sp>
          <p:nvSpPr>
            <p:cNvPr id="4" name="圆角矩形 3"/>
            <p:cNvSpPr/>
            <p:nvPr/>
          </p:nvSpPr>
          <p:spPr>
            <a:xfrm>
              <a:off x="3485" y="1168"/>
              <a:ext cx="2524" cy="627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sz="21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00" name="矩形 1"/>
            <p:cNvSpPr>
              <a:spLocks noChangeArrowheads="1"/>
            </p:cNvSpPr>
            <p:nvPr/>
          </p:nvSpPr>
          <p:spPr bwMode="auto">
            <a:xfrm>
              <a:off x="3796" y="1203"/>
              <a:ext cx="2033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zh-CN" altLang="en-US" sz="3200">
                  <a:solidFill>
                    <a:prstClr val="white"/>
                  </a:solidFill>
                  <a:latin typeface="Times New Roman" pitchFamily="18" charset="0"/>
                  <a:ea typeface="黑体" panose="02010609060101010101" pitchFamily="2" charset="-122"/>
                  <a:cs typeface="Times New Roman" pitchFamily="18" charset="0"/>
                </a:rPr>
                <a:t>知识点 </a:t>
              </a:r>
              <a:r>
                <a:rPr lang="en-US" altLang="zh-CN" sz="3200">
                  <a:solidFill>
                    <a:prstClr val="white"/>
                  </a:solidFill>
                  <a:latin typeface="Times New Roman" pitchFamily="18" charset="0"/>
                  <a:ea typeface="黑体" panose="02010609060101010101" pitchFamily="2" charset="-122"/>
                  <a:cs typeface="Times New Roman" pitchFamily="18" charset="0"/>
                </a:rPr>
                <a:t>2</a:t>
              </a:r>
              <a:endParaRPr lang="zh-CN" altLang="en-US" sz="3200">
                <a:solidFill>
                  <a:prstClr val="white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</p:grp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343222" y="2094868"/>
            <a:ext cx="8971005" cy="160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>
              <a:lnSpc>
                <a:spcPct val="150000"/>
              </a:lnSpc>
              <a:buFontTx/>
              <a:buNone/>
            </a:pP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1.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计算器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是一种方便实用的计算工具，用计算器进行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比较复杂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的数的计算比笔算要快捷得多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.</a:t>
            </a:r>
            <a:endParaRPr lang="zh-CN" alt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343222" y="4064774"/>
            <a:ext cx="8971005" cy="1600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>
              <a:lnSpc>
                <a:spcPct val="150000"/>
              </a:lnSpc>
              <a:buFontTx/>
              <a:buNone/>
            </a:pPr>
            <a:r>
              <a:rPr lang="en-US" altLang="zh-CN" sz="3200" dirty="0">
                <a:latin typeface="Times New Roman" panose="02020603050405020304" pitchFamily="18" charset="0"/>
                <a:cs typeface="Times New Roman" pitchFamily="18" charset="0"/>
              </a:rPr>
              <a:t>2.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提倡在明确算理的情况下，恰当地使用计算器进行一些比较复杂的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有理数加减乘除法混合运算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.</a:t>
            </a:r>
            <a:endParaRPr lang="zh-CN" altLang="en-US" sz="2100" dirty="0">
              <a:solidFill>
                <a:prstClr val="black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63494" name="Picture 4" descr="03803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62" r="28256"/>
          <a:stretch>
            <a:fillRect/>
          </a:stretch>
        </p:blipFill>
        <p:spPr bwMode="auto">
          <a:xfrm>
            <a:off x="598940" y="2276063"/>
            <a:ext cx="1542848" cy="354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943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6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4"/>
          <p:cNvSpPr txBox="1">
            <a:spLocks noChangeArrowheads="1"/>
          </p:cNvSpPr>
          <p:nvPr/>
        </p:nvSpPr>
        <p:spPr bwMode="auto">
          <a:xfrm>
            <a:off x="994995" y="1282369"/>
            <a:ext cx="10039548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思考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】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如何用计算器进行有理数的混合运算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?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你会使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用计算器计算</a:t>
            </a:r>
          </a:p>
        </p:txBody>
      </p:sp>
      <p:sp>
        <p:nvSpPr>
          <p:cNvPr id="11268" name="Text Box 10"/>
          <p:cNvSpPr txBox="1">
            <a:spLocks noChangeArrowheads="1"/>
          </p:cNvSpPr>
          <p:nvPr/>
        </p:nvSpPr>
        <p:spPr bwMode="auto">
          <a:xfrm>
            <a:off x="2674606" y="4174354"/>
            <a:ext cx="577774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64517" name="Text Box 6"/>
          <p:cNvSpPr txBox="1">
            <a:spLocks noChangeArrowheads="1"/>
          </p:cNvSpPr>
          <p:nvPr/>
        </p:nvSpPr>
        <p:spPr bwMode="auto">
          <a:xfrm>
            <a:off x="3520200" y="2126873"/>
            <a:ext cx="783757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(–1.5)×3+2×3+1.7×4+(–2.3)×2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吗？</a:t>
            </a:r>
            <a:endParaRPr lang="en-US" altLang="zh-CN" sz="32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4518" name="Rectangle 14"/>
          <p:cNvSpPr>
            <a:spLocks noChangeArrowheads="1"/>
          </p:cNvSpPr>
          <p:nvPr/>
        </p:nvSpPr>
        <p:spPr bwMode="auto">
          <a:xfrm>
            <a:off x="4977239" y="3310554"/>
            <a:ext cx="668780" cy="4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（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–</a:t>
            </a:r>
            <a:r>
              <a:rPr lang="zh-CN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）</a:t>
            </a:r>
          </a:p>
        </p:txBody>
      </p:sp>
      <p:grpSp>
        <p:nvGrpSpPr>
          <p:cNvPr id="64519" name="Group 8"/>
          <p:cNvGrpSpPr/>
          <p:nvPr/>
        </p:nvGrpSpPr>
        <p:grpSpPr bwMode="auto">
          <a:xfrm>
            <a:off x="1882774" y="3240851"/>
            <a:ext cx="6280318" cy="529068"/>
            <a:chOff x="-831" y="-114"/>
            <a:chExt cx="9060" cy="831"/>
          </a:xfrm>
        </p:grpSpPr>
        <p:sp>
          <p:nvSpPr>
            <p:cNvPr id="64546" name="Text Box 9"/>
            <p:cNvSpPr txBox="1">
              <a:spLocks noChangeArrowheads="1"/>
            </p:cNvSpPr>
            <p:nvPr/>
          </p:nvSpPr>
          <p:spPr bwMode="auto">
            <a:xfrm>
              <a:off x="-831" y="-114"/>
              <a:ext cx="7376" cy="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7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如果计算器带符号键       ，</a:t>
              </a:r>
            </a:p>
          </p:txBody>
        </p:sp>
        <p:sp>
          <p:nvSpPr>
            <p:cNvPr id="64547" name="Text Box 10"/>
            <p:cNvSpPr txBox="1">
              <a:spLocks noChangeArrowheads="1"/>
            </p:cNvSpPr>
            <p:nvPr/>
          </p:nvSpPr>
          <p:spPr bwMode="auto">
            <a:xfrm>
              <a:off x="4879" y="-81"/>
              <a:ext cx="3350" cy="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7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只需按键</a:t>
              </a:r>
              <a:r>
                <a:rPr lang="en-US" altLang="zh-CN" sz="27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:</a:t>
              </a:r>
              <a:endParaRPr lang="zh-CN" altLang="en-US" sz="2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</p:grpSp>
      <p:sp>
        <p:nvSpPr>
          <p:cNvPr id="11274" name="Rectangle 14"/>
          <p:cNvSpPr>
            <a:spLocks noChangeArrowheads="1"/>
          </p:cNvSpPr>
          <p:nvPr/>
        </p:nvSpPr>
        <p:spPr bwMode="auto">
          <a:xfrm>
            <a:off x="1883076" y="4174354"/>
            <a:ext cx="647616" cy="4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(–)</a:t>
            </a:r>
          </a:p>
        </p:txBody>
      </p:sp>
      <p:sp>
        <p:nvSpPr>
          <p:cNvPr id="11275" name="Text Box 10"/>
          <p:cNvSpPr txBox="1">
            <a:spLocks noChangeArrowheads="1"/>
          </p:cNvSpPr>
          <p:nvPr/>
        </p:nvSpPr>
        <p:spPr bwMode="auto">
          <a:xfrm>
            <a:off x="3322222" y="4174354"/>
            <a:ext cx="647616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Times New Roman" panose="02020603050405020304" pitchFamily="18" charset="0"/>
              </a:rPr>
              <a:t>·</a:t>
            </a:r>
          </a:p>
        </p:txBody>
      </p:sp>
      <p:sp>
        <p:nvSpPr>
          <p:cNvPr id="11276" name="Text Box 10"/>
          <p:cNvSpPr txBox="1">
            <a:spLocks noChangeArrowheads="1"/>
          </p:cNvSpPr>
          <p:nvPr/>
        </p:nvSpPr>
        <p:spPr bwMode="auto">
          <a:xfrm>
            <a:off x="10097847" y="4146831"/>
            <a:ext cx="575658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11277" name="Text Box 10"/>
          <p:cNvSpPr txBox="1">
            <a:spLocks noChangeArrowheads="1"/>
          </p:cNvSpPr>
          <p:nvPr/>
        </p:nvSpPr>
        <p:spPr bwMode="auto">
          <a:xfrm>
            <a:off x="9226953" y="4174354"/>
            <a:ext cx="575658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1278" name="Text Box 10"/>
          <p:cNvSpPr txBox="1">
            <a:spLocks noChangeArrowheads="1"/>
          </p:cNvSpPr>
          <p:nvPr/>
        </p:nvSpPr>
        <p:spPr bwMode="auto">
          <a:xfrm>
            <a:off x="5986757" y="4174354"/>
            <a:ext cx="575658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11279" name="Text Box 10"/>
          <p:cNvSpPr txBox="1">
            <a:spLocks noChangeArrowheads="1"/>
          </p:cNvSpPr>
          <p:nvPr/>
        </p:nvSpPr>
        <p:spPr bwMode="auto">
          <a:xfrm>
            <a:off x="5339141" y="4174354"/>
            <a:ext cx="575658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1280" name="Text Box 10"/>
          <p:cNvSpPr txBox="1">
            <a:spLocks noChangeArrowheads="1"/>
          </p:cNvSpPr>
          <p:nvPr/>
        </p:nvSpPr>
        <p:spPr bwMode="auto">
          <a:xfrm>
            <a:off x="4691526" y="4174354"/>
            <a:ext cx="575658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Times New Roman" panose="02020603050405020304" pitchFamily="18" charset="0"/>
              </a:rPr>
              <a:t>×</a:t>
            </a:r>
          </a:p>
        </p:txBody>
      </p:sp>
      <p:sp>
        <p:nvSpPr>
          <p:cNvPr id="11281" name="Text Box 10"/>
          <p:cNvSpPr txBox="1">
            <a:spLocks noChangeArrowheads="1"/>
          </p:cNvSpPr>
          <p:nvPr/>
        </p:nvSpPr>
        <p:spPr bwMode="auto">
          <a:xfrm>
            <a:off x="4043910" y="4174354"/>
            <a:ext cx="575658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1282" name="Text Box 10"/>
          <p:cNvSpPr txBox="1">
            <a:spLocks noChangeArrowheads="1"/>
          </p:cNvSpPr>
          <p:nvPr/>
        </p:nvSpPr>
        <p:spPr bwMode="auto">
          <a:xfrm>
            <a:off x="9612136" y="4174354"/>
            <a:ext cx="647616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Times New Roman" panose="02020603050405020304" pitchFamily="18" charset="0"/>
              </a:rPr>
              <a:t>·</a:t>
            </a:r>
          </a:p>
        </p:txBody>
      </p:sp>
      <p:sp>
        <p:nvSpPr>
          <p:cNvPr id="11283" name="Text Box 10"/>
          <p:cNvSpPr txBox="1">
            <a:spLocks noChangeArrowheads="1"/>
          </p:cNvSpPr>
          <p:nvPr/>
        </p:nvSpPr>
        <p:spPr bwMode="auto">
          <a:xfrm>
            <a:off x="2955027" y="4917436"/>
            <a:ext cx="577774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1284" name="Text Box 10"/>
          <p:cNvSpPr txBox="1">
            <a:spLocks noChangeArrowheads="1"/>
          </p:cNvSpPr>
          <p:nvPr/>
        </p:nvSpPr>
        <p:spPr bwMode="auto">
          <a:xfrm>
            <a:off x="3889415" y="4917436"/>
            <a:ext cx="577774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11285" name="Text Box 10"/>
          <p:cNvSpPr txBox="1">
            <a:spLocks noChangeArrowheads="1"/>
          </p:cNvSpPr>
          <p:nvPr/>
        </p:nvSpPr>
        <p:spPr bwMode="auto">
          <a:xfrm>
            <a:off x="5840900" y="4968288"/>
            <a:ext cx="575658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1286" name="Text Box 10"/>
          <p:cNvSpPr txBox="1">
            <a:spLocks noChangeArrowheads="1"/>
          </p:cNvSpPr>
          <p:nvPr/>
        </p:nvSpPr>
        <p:spPr bwMode="auto">
          <a:xfrm>
            <a:off x="2050271" y="4968288"/>
            <a:ext cx="577774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Times New Roman" panose="02020603050405020304" pitchFamily="18" charset="0"/>
              </a:rPr>
              <a:t>×</a:t>
            </a:r>
          </a:p>
        </p:txBody>
      </p:sp>
      <p:sp>
        <p:nvSpPr>
          <p:cNvPr id="11287" name="Rectangle 14"/>
          <p:cNvSpPr>
            <a:spLocks noChangeArrowheads="1"/>
          </p:cNvSpPr>
          <p:nvPr/>
        </p:nvSpPr>
        <p:spPr bwMode="auto">
          <a:xfrm>
            <a:off x="4812161" y="4966172"/>
            <a:ext cx="647616" cy="4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(–)</a:t>
            </a:r>
          </a:p>
        </p:txBody>
      </p:sp>
      <p:sp>
        <p:nvSpPr>
          <p:cNvPr id="11288" name="Text Box 10"/>
          <p:cNvSpPr txBox="1">
            <a:spLocks noChangeArrowheads="1"/>
          </p:cNvSpPr>
          <p:nvPr/>
        </p:nvSpPr>
        <p:spPr bwMode="auto">
          <a:xfrm>
            <a:off x="6562416" y="4968288"/>
            <a:ext cx="647616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Times New Roman" panose="02020603050405020304" pitchFamily="18" charset="0"/>
              </a:rPr>
              <a:t>·</a:t>
            </a:r>
          </a:p>
        </p:txBody>
      </p:sp>
      <p:sp>
        <p:nvSpPr>
          <p:cNvPr id="11289" name="Text Box 10"/>
          <p:cNvSpPr txBox="1">
            <a:spLocks noChangeArrowheads="1"/>
          </p:cNvSpPr>
          <p:nvPr/>
        </p:nvSpPr>
        <p:spPr bwMode="auto">
          <a:xfrm>
            <a:off x="7284106" y="4968288"/>
            <a:ext cx="575658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1290" name="Text Box 10"/>
          <p:cNvSpPr txBox="1">
            <a:spLocks noChangeArrowheads="1"/>
          </p:cNvSpPr>
          <p:nvPr/>
        </p:nvSpPr>
        <p:spPr bwMode="auto">
          <a:xfrm>
            <a:off x="7931721" y="4968288"/>
            <a:ext cx="575658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Times New Roman" panose="02020603050405020304" pitchFamily="18" charset="0"/>
              </a:rPr>
              <a:t>×</a:t>
            </a:r>
          </a:p>
        </p:txBody>
      </p:sp>
      <p:sp>
        <p:nvSpPr>
          <p:cNvPr id="11291" name="Text Box 10"/>
          <p:cNvSpPr txBox="1">
            <a:spLocks noChangeArrowheads="1"/>
          </p:cNvSpPr>
          <p:nvPr/>
        </p:nvSpPr>
        <p:spPr bwMode="auto">
          <a:xfrm>
            <a:off x="8579337" y="4968288"/>
            <a:ext cx="575658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1292" name="Text Box 10"/>
          <p:cNvSpPr txBox="1">
            <a:spLocks noChangeArrowheads="1"/>
          </p:cNvSpPr>
          <p:nvPr/>
        </p:nvSpPr>
        <p:spPr bwMode="auto">
          <a:xfrm>
            <a:off x="6636490" y="4174354"/>
            <a:ext cx="575658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1293" name="Text Box 10"/>
          <p:cNvSpPr txBox="1">
            <a:spLocks noChangeArrowheads="1"/>
          </p:cNvSpPr>
          <p:nvPr/>
        </p:nvSpPr>
        <p:spPr bwMode="auto">
          <a:xfrm>
            <a:off x="7284106" y="4174354"/>
            <a:ext cx="575658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Times New Roman" panose="02020603050405020304" pitchFamily="18" charset="0"/>
              </a:rPr>
              <a:t>×</a:t>
            </a:r>
          </a:p>
        </p:txBody>
      </p:sp>
      <p:sp>
        <p:nvSpPr>
          <p:cNvPr id="11294" name="Text Box 10"/>
          <p:cNvSpPr txBox="1">
            <a:spLocks noChangeArrowheads="1"/>
          </p:cNvSpPr>
          <p:nvPr/>
        </p:nvSpPr>
        <p:spPr bwMode="auto">
          <a:xfrm>
            <a:off x="7931721" y="4174354"/>
            <a:ext cx="575658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1295" name="Text Box 10"/>
          <p:cNvSpPr txBox="1">
            <a:spLocks noChangeArrowheads="1"/>
          </p:cNvSpPr>
          <p:nvPr/>
        </p:nvSpPr>
        <p:spPr bwMode="auto">
          <a:xfrm>
            <a:off x="8579337" y="4174354"/>
            <a:ext cx="575658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44583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ldLvl="0"/>
      <p:bldP spid="64518" grpId="0"/>
      <p:bldP spid="11274" grpId="0" bldLvl="0"/>
      <p:bldP spid="11275" grpId="0" bldLvl="0"/>
      <p:bldP spid="11276" grpId="0" bldLvl="0"/>
      <p:bldP spid="11277" grpId="0" bldLvl="0"/>
      <p:bldP spid="11278" grpId="0" bldLvl="0"/>
      <p:bldP spid="11279" grpId="0" bldLvl="0"/>
      <p:bldP spid="11280" grpId="0" bldLvl="0"/>
      <p:bldP spid="11281" grpId="0" bldLvl="0"/>
      <p:bldP spid="11282" grpId="0" bldLvl="0"/>
      <p:bldP spid="11283" grpId="0" bldLvl="0"/>
      <p:bldP spid="11284" grpId="0" bldLvl="0"/>
      <p:bldP spid="11285" grpId="0" bldLvl="0"/>
      <p:bldP spid="11286" grpId="0" bldLvl="0"/>
      <p:bldP spid="11287" grpId="0" bldLvl="0"/>
      <p:bldP spid="11288" grpId="0" bldLvl="0"/>
      <p:bldP spid="11289" grpId="0" bldLvl="0"/>
      <p:bldP spid="11290" grpId="0" bldLvl="0"/>
      <p:bldP spid="11291" grpId="0" bldLvl="0"/>
      <p:bldP spid="11292" grpId="0" bldLvl="0"/>
      <p:bldP spid="11293" grpId="0" bldLvl="0"/>
      <p:bldP spid="11294" grpId="0" bldLvl="0"/>
      <p:bldP spid="11295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709805" y="1962707"/>
            <a:ext cx="10940003" cy="2339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       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在用计算器进行有理数除法运算时，如果先确定商的符号，那么只需用计算器计算商的绝对值，可以减少按键的次数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（对比有理数的乘法运算）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4544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489332" y="2178685"/>
            <a:ext cx="10292433" cy="3570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下列各式中，结果相等的是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      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</a:p>
          <a:p>
            <a:pPr lvl="1">
              <a:spcBef>
                <a:spcPct val="50000"/>
              </a:spcBef>
            </a:pP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A. 6÷(3×2)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和 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6÷3×2</a:t>
            </a:r>
          </a:p>
          <a:p>
            <a:pPr lvl="1">
              <a:spcBef>
                <a:spcPct val="50000"/>
              </a:spcBef>
            </a:pP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B. (–120+400)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÷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20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和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–120+400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÷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20</a:t>
            </a:r>
          </a:p>
          <a:p>
            <a:pPr lvl="1">
              <a:spcBef>
                <a:spcPct val="50000"/>
              </a:spcBef>
            </a:pP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C. –3–(4–7)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和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–3–4–7</a:t>
            </a:r>
          </a:p>
          <a:p>
            <a:pPr lvl="1">
              <a:spcBef>
                <a:spcPct val="50000"/>
              </a:spcBef>
            </a:pP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D. –4×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(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÷8)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和 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–4×2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÷8</a:t>
            </a:r>
          </a:p>
        </p:txBody>
      </p:sp>
      <p:grpSp>
        <p:nvGrpSpPr>
          <p:cNvPr id="3" name="组合 4"/>
          <p:cNvGrpSpPr/>
          <p:nvPr/>
        </p:nvGrpSpPr>
        <p:grpSpPr bwMode="auto">
          <a:xfrm>
            <a:off x="4879202" y="1239407"/>
            <a:ext cx="3306650" cy="694849"/>
            <a:chOff x="5097" y="1058"/>
            <a:chExt cx="3905" cy="820"/>
          </a:xfrm>
        </p:grpSpPr>
        <p:grpSp>
          <p:nvGrpSpPr>
            <p:cNvPr id="4" name="组合 1"/>
            <p:cNvGrpSpPr>
              <a:grpSpLocks noChangeAspect="1"/>
            </p:cNvGrpSpPr>
            <p:nvPr/>
          </p:nvGrpSpPr>
          <p:grpSpPr bwMode="auto">
            <a:xfrm>
              <a:off x="5138" y="1168"/>
              <a:ext cx="3797" cy="710"/>
              <a:chOff x="3564387" y="597378"/>
              <a:chExt cx="2247990" cy="419195"/>
            </a:xfrm>
          </p:grpSpPr>
          <p:sp>
            <p:nvSpPr>
              <p:cNvPr id="5" name="缺角矩形 4"/>
              <p:cNvSpPr/>
              <p:nvPr/>
            </p:nvSpPr>
            <p:spPr>
              <a:xfrm rot="3000000">
                <a:off x="4021527" y="597147"/>
                <a:ext cx="418940" cy="418763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 sz="33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缺角矩形 5"/>
              <p:cNvSpPr/>
              <p:nvPr/>
            </p:nvSpPr>
            <p:spPr>
              <a:xfrm rot="3000000">
                <a:off x="4478764" y="597146"/>
                <a:ext cx="418940" cy="418764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 sz="33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" name="缺角矩形 6"/>
              <p:cNvSpPr/>
              <p:nvPr/>
            </p:nvSpPr>
            <p:spPr>
              <a:xfrm rot="3000000">
                <a:off x="4936000" y="597147"/>
                <a:ext cx="418940" cy="418763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 sz="33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缺角矩形 7"/>
              <p:cNvSpPr/>
              <p:nvPr/>
            </p:nvSpPr>
            <p:spPr>
              <a:xfrm rot="3000000">
                <a:off x="3564291" y="597146"/>
                <a:ext cx="418940" cy="418764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 sz="33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缺角矩形 8"/>
              <p:cNvSpPr/>
              <p:nvPr/>
            </p:nvSpPr>
            <p:spPr>
              <a:xfrm rot="3000000">
                <a:off x="5393237" y="597146"/>
                <a:ext cx="418940" cy="418764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 sz="33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" name="TextBox 15"/>
            <p:cNvSpPr txBox="1">
              <a:spLocks noChangeArrowheads="1"/>
            </p:cNvSpPr>
            <p:nvPr/>
          </p:nvSpPr>
          <p:spPr bwMode="auto">
            <a:xfrm>
              <a:off x="5097" y="1058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基础巩固题</a:t>
              </a:r>
              <a:endParaRPr lang="en-US" altLang="zh-CN" sz="3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7294694" y="2150501"/>
            <a:ext cx="542771" cy="615549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13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7586" name="文本占位符 227330"/>
              <p:cNvSpPr>
                <a:spLocks noGrp="1" noChangeArrowheads="1"/>
              </p:cNvSpPr>
              <p:nvPr>
                <p:ph idx="4294967295"/>
              </p:nvPr>
            </p:nvSpPr>
            <p:spPr bwMode="auto">
              <a:xfrm>
                <a:off x="1337897" y="2448170"/>
                <a:ext cx="10685463" cy="3011488"/>
              </a:xfrm>
              <a:prstGeom prst="rect">
                <a:avLst/>
              </a:prstGeo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38" tIns="45719" rIns="91438" bIns="45719"/>
              <a:lstStyle/>
              <a:p>
                <a:pPr>
                  <a:spcBef>
                    <a:spcPts val="0"/>
                  </a:spcBef>
                  <a:buNone/>
                </a:pPr>
                <a:r>
                  <a:rPr lang="zh-CN" altLang="en-US" sz="3200" b="1" dirty="0">
                    <a:latin typeface="Times New Roman" pitchFamily="18" charset="0"/>
                    <a:ea typeface="黑体" panose="02010609060101010101" pitchFamily="2" charset="-122"/>
                    <a:cs typeface="Times New Roman" pitchFamily="18" charset="0"/>
                  </a:rPr>
                  <a:t>（</a:t>
                </a:r>
                <a:r>
                  <a:rPr lang="en-US" altLang="zh-CN" sz="3200" b="1" dirty="0">
                    <a:latin typeface="Times New Roman" pitchFamily="18" charset="0"/>
                    <a:ea typeface="黑体" panose="02010609060101010101" pitchFamily="2" charset="-122"/>
                    <a:cs typeface="Times New Roman" pitchFamily="18" charset="0"/>
                  </a:rPr>
                  <a:t>1</a:t>
                </a:r>
                <a:r>
                  <a:rPr lang="zh-CN" altLang="en-US" sz="3200" b="1" dirty="0">
                    <a:latin typeface="Times New Roman" pitchFamily="18" charset="0"/>
                    <a:ea typeface="黑体" panose="02010609060101010101" pitchFamily="2" charset="-122"/>
                    <a:cs typeface="Times New Roman" pitchFamily="18" charset="0"/>
                  </a:rPr>
                  <a:t>）</a:t>
                </a:r>
                <a:r>
                  <a:rPr lang="en-US" altLang="zh-CN" sz="3200" b="1" dirty="0">
                    <a:latin typeface="Times New Roman" pitchFamily="18" charset="0"/>
                    <a:ea typeface="黑体" panose="02010609060101010101" pitchFamily="2" charset="-122"/>
                    <a:cs typeface="Times New Roman" pitchFamily="18" charset="0"/>
                  </a:rPr>
                  <a:t>23×(–5)–(–3)÷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>
                            <a:latin typeface="Cambria Math"/>
                            <a:ea typeface="黑体" panose="02010609060101010101" pitchFamily="2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b="1">
                            <a:latin typeface="Times New Roman" pitchFamily="18" charset="0"/>
                            <a:ea typeface="黑体" panose="02010609060101010101" pitchFamily="2" charset="-122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b="1">
                            <a:latin typeface="Times New Roman" pitchFamily="18" charset="0"/>
                            <a:ea typeface="黑体" panose="02010609060101010101" pitchFamily="2" charset="-122"/>
                            <a:cs typeface="Times New Roman" pitchFamily="18" charset="0"/>
                          </a:rPr>
                          <m:t>128</m:t>
                        </m:r>
                      </m:den>
                    </m:f>
                  </m:oMath>
                </a14:m>
                <a:endParaRPr lang="en-US" altLang="zh-CN" sz="3200" b="1" dirty="0">
                  <a:latin typeface="Times New Roman" pitchFamily="18" charset="0"/>
                  <a:ea typeface="黑体" panose="02010609060101010101" pitchFamily="2" charset="-122"/>
                  <a:cs typeface="Times New Roman" pitchFamily="18" charset="0"/>
                </a:endParaRPr>
              </a:p>
              <a:p>
                <a:pPr>
                  <a:spcBef>
                    <a:spcPts val="0"/>
                  </a:spcBef>
                  <a:buNone/>
                </a:pPr>
                <a:endParaRPr lang="en-US" altLang="zh-CN" sz="3600" b="1" dirty="0">
                  <a:latin typeface="Times New Roman" pitchFamily="18" charset="0"/>
                  <a:ea typeface="黑体" panose="02010609060101010101" pitchFamily="2" charset="-122"/>
                  <a:cs typeface="Times New Roman" pitchFamily="18" charset="0"/>
                </a:endParaRPr>
              </a:p>
              <a:p>
                <a:pPr>
                  <a:spcBef>
                    <a:spcPts val="0"/>
                  </a:spcBef>
                  <a:buNone/>
                </a:pPr>
                <a:r>
                  <a:rPr lang="zh-CN" altLang="en-US" sz="3200" b="1" dirty="0">
                    <a:latin typeface="Times New Roman" pitchFamily="18" charset="0"/>
                    <a:ea typeface="黑体" panose="02010609060101010101" pitchFamily="2" charset="-122"/>
                    <a:cs typeface="Times New Roman" pitchFamily="18" charset="0"/>
                  </a:rPr>
                  <a:t>（</a:t>
                </a:r>
                <a:r>
                  <a:rPr lang="en-US" altLang="zh-CN" sz="3200" b="1" dirty="0">
                    <a:latin typeface="Times New Roman" pitchFamily="18" charset="0"/>
                    <a:ea typeface="黑体" panose="02010609060101010101" pitchFamily="2" charset="-122"/>
                    <a:cs typeface="Times New Roman" pitchFamily="18" charset="0"/>
                  </a:rPr>
                  <a:t>2</a:t>
                </a:r>
                <a:r>
                  <a:rPr lang="zh-CN" altLang="en-US" sz="3200" b="1" dirty="0">
                    <a:latin typeface="Times New Roman" pitchFamily="18" charset="0"/>
                    <a:ea typeface="黑体" panose="02010609060101010101" pitchFamily="2" charset="-122"/>
                    <a:cs typeface="Times New Roman" pitchFamily="18" charset="0"/>
                  </a:rPr>
                  <a:t>）</a:t>
                </a:r>
                <a:r>
                  <a:rPr lang="en-US" altLang="zh-CN" sz="3200" b="1" dirty="0">
                    <a:latin typeface="Times New Roman" pitchFamily="18" charset="0"/>
                    <a:ea typeface="黑体" panose="02010609060101010101" pitchFamily="2" charset="-122"/>
                    <a:cs typeface="Times New Roman" pitchFamily="18" charset="0"/>
                  </a:rPr>
                  <a:t>–7×(–3)×(–0.5)+(–12)×(–2.6)</a:t>
                </a:r>
                <a:endParaRPr lang="zh-CN" altLang="en-US" sz="3200" b="1" dirty="0">
                  <a:latin typeface="Times New Roman" pitchFamily="18" charset="0"/>
                  <a:ea typeface="黑体" panose="02010609060101010101" pitchFamily="2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7586" name="文本占位符 22733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 bwMode="auto">
              <a:xfrm>
                <a:off x="1337897" y="2448170"/>
                <a:ext cx="10685463" cy="3011488"/>
              </a:xfrm>
              <a:prstGeom prst="rect">
                <a:avLst/>
              </a:prstGeom>
              <a:blipFill rotWithShape="1">
                <a:blip r:embed="rId2"/>
                <a:stretch>
                  <a:fillRect l="-1426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占位符 227330"/>
          <p:cNvSpPr>
            <a:spLocks noGrp="1" noChangeArrowheads="1"/>
          </p:cNvSpPr>
          <p:nvPr/>
        </p:nvSpPr>
        <p:spPr bwMode="auto">
          <a:xfrm>
            <a:off x="8223604" y="3861130"/>
            <a:ext cx="1221157" cy="518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20.7</a:t>
            </a:r>
          </a:p>
        </p:txBody>
      </p:sp>
      <p:sp>
        <p:nvSpPr>
          <p:cNvPr id="67589" name="文本框 1"/>
          <p:cNvSpPr txBox="1">
            <a:spLocks noChangeArrowheads="1"/>
          </p:cNvSpPr>
          <p:nvPr/>
        </p:nvSpPr>
        <p:spPr bwMode="auto">
          <a:xfrm>
            <a:off x="965915" y="1593922"/>
            <a:ext cx="2126972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2.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计算：</a:t>
            </a:r>
          </a:p>
        </p:txBody>
      </p:sp>
      <p:sp>
        <p:nvSpPr>
          <p:cNvPr id="2" name="矩形 1"/>
          <p:cNvSpPr/>
          <p:nvPr/>
        </p:nvSpPr>
        <p:spPr>
          <a:xfrm>
            <a:off x="6671228" y="2656612"/>
            <a:ext cx="844566" cy="697788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13 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01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/>
              <p:cNvSpPr txBox="1">
                <a:spLocks noChangeArrowheads="1"/>
              </p:cNvSpPr>
              <p:nvPr/>
            </p:nvSpPr>
            <p:spPr bwMode="auto">
              <a:xfrm>
                <a:off x="2508126" y="1634023"/>
                <a:ext cx="8351279" cy="18279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17" tIns="60958" rIns="121917" bIns="60958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</a:rPr>
                  <a:t>（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</a:rPr>
                  <a:t>1</a:t>
                </a:r>
                <a:r>
                  <a:rPr lang="zh-CN" altLang="en-US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</a:rPr>
                  <a:t>）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</a:rPr>
                  <a:t>2×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  <a:sym typeface="Arial" panose="020B0604020202020204" pitchFamily="34" charset="0"/>
                  </a:rPr>
                  <a:t>(–3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dirty="0">
                            <a:solidFill>
                              <a:prstClr val="black"/>
                            </a:solidFill>
                            <a:latin typeface="Cambria Math"/>
                            <a:ea typeface="黑体" panose="02010609060101010101" pitchFamily="2" charset="-122"/>
                            <a:sym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3200" dirty="0">
                            <a:solidFill>
                              <a:prstClr val="black"/>
                            </a:solidFill>
                            <a:latin typeface="Cambria Math"/>
                            <a:ea typeface="黑体" panose="02010609060101010101" pitchFamily="2" charset="-122"/>
                            <a:sym typeface="宋体" panose="02010600030101010101" pitchFamily="2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3200" dirty="0">
                            <a:solidFill>
                              <a:prstClr val="black"/>
                            </a:solidFill>
                            <a:latin typeface="Cambria Math"/>
                            <a:ea typeface="黑体" panose="02010609060101010101" pitchFamily="2" charset="-122"/>
                            <a:sym typeface="宋体" panose="02010600030101010101" pitchFamily="2" charset="-122"/>
                          </a:rPr>
                          <m:t>𝟗</m:t>
                        </m:r>
                      </m:den>
                    </m:f>
                    <m:r>
                      <a:rPr lang="en-US" altLang="zh-CN" sz="3200" dirty="0">
                        <a:solidFill>
                          <a:prstClr val="black"/>
                        </a:solidFill>
                        <a:latin typeface="Cambria Math"/>
                        <a:ea typeface="黑体" panose="02010609060101010101" pitchFamily="2" charset="-122"/>
                        <a:sym typeface="宋体" panose="02010600030101010101" pitchFamily="2" charset="-122"/>
                      </a:rPr>
                      <m:t>  </m:t>
                    </m:r>
                  </m:oMath>
                </a14:m>
                <a:r>
                  <a:rPr lang="en-US" altLang="zh-CN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  <a:sym typeface="Arial" panose="020B0604020202020204" pitchFamily="34" charset="0"/>
                  </a:rPr>
                  <a:t>)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–4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  <a:sym typeface="Arial" panose="020B0604020202020204" pitchFamily="34" charset="0"/>
                  </a:rPr>
                  <a:t>×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(–3)+15;</a:t>
                </a:r>
              </a:p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（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2</a:t>
                </a:r>
                <a:r>
                  <a:rPr lang="zh-CN" altLang="en-US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）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–8+(–3)×[–4÷(–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dirty="0">
                            <a:solidFill>
                              <a:prstClr val="black"/>
                            </a:solidFill>
                            <a:latin typeface="Cambria Math"/>
                            <a:ea typeface="黑体" panose="02010609060101010101" pitchFamily="2" charset="-122"/>
                            <a:sym typeface="宋体" panose="02010600030101010101" pitchFamily="2" charset="-122"/>
                          </a:rPr>
                        </m:ctrlPr>
                      </m:fPr>
                      <m:num>
                        <m:r>
                          <a:rPr lang="en-US" altLang="zh-CN" sz="3200" dirty="0">
                            <a:solidFill>
                              <a:prstClr val="black"/>
                            </a:solidFill>
                            <a:latin typeface="Cambria Math"/>
                            <a:ea typeface="黑体" panose="02010609060101010101" pitchFamily="2" charset="-122"/>
                            <a:sym typeface="宋体" panose="02010600030101010101" pitchFamily="2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3200" dirty="0">
                            <a:solidFill>
                              <a:prstClr val="black"/>
                            </a:solidFill>
                            <a:latin typeface="Cambria Math"/>
                            <a:ea typeface="黑体" panose="02010609060101010101" pitchFamily="2" charset="-122"/>
                            <a:sym typeface="宋体" panose="02010600030101010101" pitchFamily="2" charset="-122"/>
                          </a:rPr>
                          <m:t>𝟒</m:t>
                        </m:r>
                      </m:den>
                    </m:f>
                    <m:r>
                      <a:rPr lang="en-US" altLang="zh-CN" sz="3200" dirty="0">
                        <a:solidFill>
                          <a:prstClr val="black"/>
                        </a:solidFill>
                        <a:latin typeface="Cambria Math"/>
                        <a:ea typeface="黑体" panose="02010609060101010101" pitchFamily="2" charset="-122"/>
                        <a:sym typeface="宋体" panose="02010600030101010101" pitchFamily="2" charset="-122"/>
                      </a:rPr>
                      <m:t>  </m:t>
                    </m:r>
                  </m:oMath>
                </a14:m>
                <a:r>
                  <a:rPr lang="en-US" altLang="zh-CN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)+2]–3</a:t>
                </a:r>
                <a:r>
                  <a:rPr lang="en-US" altLang="zh-CN" sz="3200" baseline="30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2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itchFamily="18" charset="0"/>
                    <a:sym typeface="宋体" panose="02010600030101010101" pitchFamily="2" charset="-122"/>
                  </a:rPr>
                  <a:t>÷(–2).</a:t>
                </a:r>
                <a:endParaRPr lang="en-US" altLang="zh-CN" sz="3200" baseline="30000" dirty="0">
                  <a:solidFill>
                    <a:prstClr val="black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itchFamily="18" charset="0"/>
                  <a:sym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126" y="1634023"/>
                <a:ext cx="8351279" cy="1827933"/>
              </a:xfrm>
              <a:prstGeom prst="rect">
                <a:avLst/>
              </a:prstGeom>
              <a:blipFill rotWithShape="1">
                <a:blip r:embed="rId3"/>
                <a:stretch>
                  <a:fillRect l="-1460" b="-133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621" name="文本框 1"/>
          <p:cNvSpPr txBox="1">
            <a:spLocks noChangeArrowheads="1"/>
          </p:cNvSpPr>
          <p:nvPr/>
        </p:nvSpPr>
        <p:spPr bwMode="auto">
          <a:xfrm>
            <a:off x="956812" y="1634023"/>
            <a:ext cx="212697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3.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计算：</a:t>
            </a:r>
          </a:p>
        </p:txBody>
      </p:sp>
    </p:spTree>
    <p:extLst>
      <p:ext uri="{BB962C8B-B14F-4D97-AF65-F5344CB8AC3E}">
        <p14:creationId xmlns:p14="http://schemas.microsoft.com/office/powerpoint/2010/main" val="393904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94097" y="2075503"/>
            <a:ext cx="8124825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2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（</a:t>
            </a:r>
            <a:r>
              <a:rPr lang="en-US" altLang="zh-CN" sz="2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1</a:t>
            </a:r>
            <a:r>
              <a:rPr lang="zh-CN" altLang="en-US" sz="2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）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原式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=2×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(–27)–(–12)+15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697807" y="2730056"/>
            <a:ext cx="2956599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 –54+12+15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743981" y="3606643"/>
            <a:ext cx="1803165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 –27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647057" y="2748546"/>
            <a:ext cx="4398921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 –8+(–3)×18 –(–4.5)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129664" y="2075503"/>
            <a:ext cx="5643904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（</a:t>
            </a:r>
            <a:r>
              <a:rPr lang="en-US" altLang="zh-CN" sz="2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2</a:t>
            </a:r>
            <a:r>
              <a:rPr lang="zh-CN" altLang="en-US" sz="2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）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原式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宋体" panose="02010600030101010101" pitchFamily="2" charset="-122"/>
              </a:rPr>
              <a:t>= –8+(–3)×(16+2)–9÷(–2)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7653045" y="3423952"/>
            <a:ext cx="3695219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 –8 –54+4.5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7693620" y="4160841"/>
            <a:ext cx="3695219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= –57.5</a:t>
            </a:r>
          </a:p>
        </p:txBody>
      </p:sp>
    </p:spTree>
    <p:extLst>
      <p:ext uri="{BB962C8B-B14F-4D97-AF65-F5344CB8AC3E}">
        <p14:creationId xmlns:p14="http://schemas.microsoft.com/office/powerpoint/2010/main" val="33829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1" name="文本框 16392"/>
          <p:cNvSpPr txBox="1">
            <a:spLocks noChangeArrowheads="1"/>
          </p:cNvSpPr>
          <p:nvPr/>
        </p:nvSpPr>
        <p:spPr bwMode="auto">
          <a:xfrm>
            <a:off x="2530144" y="2170019"/>
            <a:ext cx="5185158" cy="6156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解：原式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=</a:t>
            </a:r>
          </a:p>
        </p:txBody>
      </p:sp>
      <p:graphicFrame>
        <p:nvGraphicFramePr>
          <p:cNvPr id="69634" name="内容占位符 16385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559242387"/>
              </p:ext>
            </p:extLst>
          </p:nvPr>
        </p:nvGraphicFramePr>
        <p:xfrm>
          <a:off x="6072008" y="1292734"/>
          <a:ext cx="2789238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1" r:id="rId3" imgW="1485265" imgH="431800" progId="Equation.3">
                  <p:embed/>
                </p:oleObj>
              </mc:Choice>
              <mc:Fallback>
                <p:oleObj r:id="rId3" imgW="1485265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008" y="1292734"/>
                        <a:ext cx="2789238" cy="811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35" name="内容占位符 16386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148105516"/>
              </p:ext>
            </p:extLst>
          </p:nvPr>
        </p:nvGraphicFramePr>
        <p:xfrm>
          <a:off x="4536184" y="2170019"/>
          <a:ext cx="2314575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2" r:id="rId5" imgW="1156970" imgH="432435" progId="Equation.3">
                  <p:embed/>
                </p:oleObj>
              </mc:Choice>
              <mc:Fallback>
                <p:oleObj r:id="rId5" imgW="1156970" imgH="43243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6184" y="2170019"/>
                        <a:ext cx="2314575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36" name="内容占位符 16387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70914937"/>
              </p:ext>
            </p:extLst>
          </p:nvPr>
        </p:nvGraphicFramePr>
        <p:xfrm>
          <a:off x="4807138" y="3665428"/>
          <a:ext cx="492125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3" r:id="rId7" imgW="254635" imgH="394970" progId="Equation.3">
                  <p:embed/>
                </p:oleObj>
              </mc:Choice>
              <mc:Fallback>
                <p:oleObj r:id="rId7" imgW="254635" imgH="39497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7138" y="3665428"/>
                        <a:ext cx="492125" cy="76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0" name="Text Box 38"/>
          <p:cNvSpPr txBox="1">
            <a:spLocks noChangeArrowheads="1"/>
          </p:cNvSpPr>
          <p:nvPr/>
        </p:nvSpPr>
        <p:spPr bwMode="auto">
          <a:xfrm>
            <a:off x="3430671" y="5375463"/>
            <a:ext cx="6840176" cy="48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</a:pPr>
            <a:endParaRPr lang="zh-CN" altLang="zh-CN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9" name="文本框 16390"/>
          <p:cNvSpPr txBox="1">
            <a:spLocks noChangeArrowheads="1"/>
          </p:cNvSpPr>
          <p:nvPr/>
        </p:nvSpPr>
        <p:spPr bwMode="auto">
          <a:xfrm>
            <a:off x="1059252" y="1355527"/>
            <a:ext cx="5900499" cy="6156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阅读下面的解题过程：</a:t>
            </a:r>
          </a:p>
        </p:txBody>
      </p:sp>
      <p:sp>
        <p:nvSpPr>
          <p:cNvPr id="69640" name="文本框 16391"/>
          <p:cNvSpPr txBox="1">
            <a:spLocks noChangeArrowheads="1"/>
          </p:cNvSpPr>
          <p:nvPr/>
        </p:nvSpPr>
        <p:spPr bwMode="auto">
          <a:xfrm>
            <a:off x="5122723" y="1391354"/>
            <a:ext cx="3674055" cy="61397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</a:t>
            </a:r>
          </a:p>
        </p:txBody>
      </p:sp>
      <p:sp>
        <p:nvSpPr>
          <p:cNvPr id="69642" name="文本框 16393"/>
          <p:cNvSpPr txBox="1">
            <a:spLocks noChangeArrowheads="1"/>
          </p:cNvSpPr>
          <p:nvPr/>
        </p:nvSpPr>
        <p:spPr bwMode="auto">
          <a:xfrm>
            <a:off x="4099848" y="3098261"/>
            <a:ext cx="8493206" cy="55399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=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–15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÷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–25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69643" name="文本框 16394"/>
          <p:cNvSpPr txBox="1">
            <a:spLocks noChangeArrowheads="1"/>
          </p:cNvSpPr>
          <p:nvPr/>
        </p:nvSpPr>
        <p:spPr bwMode="auto">
          <a:xfrm>
            <a:off x="4152990" y="3740168"/>
            <a:ext cx="3092048" cy="6156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</a:p>
        </p:txBody>
      </p:sp>
      <p:sp>
        <p:nvSpPr>
          <p:cNvPr id="69644" name="文本框 16395"/>
          <p:cNvSpPr txBox="1">
            <a:spLocks noChangeArrowheads="1"/>
          </p:cNvSpPr>
          <p:nvPr/>
        </p:nvSpPr>
        <p:spPr bwMode="auto">
          <a:xfrm>
            <a:off x="1059251" y="4510708"/>
            <a:ext cx="10842273" cy="197022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回答：（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）上面解题过程中有两处错误，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第一处错误是第</a:t>
            </a:r>
            <a:r>
              <a:rPr lang="zh-CN" altLang="en-US" sz="3200" u="sng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步，错误原因是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_____________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  <a:r>
              <a:rPr lang="en-US" altLang="zh-CN" sz="3200" u="sng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          </a:t>
            </a:r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25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第二处错误是第</a:t>
            </a:r>
            <a:r>
              <a:rPr lang="zh-CN" altLang="en-US" sz="3200" u="sng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	    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步，错误原因是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_____________</a:t>
            </a:r>
            <a:r>
              <a:rPr lang="en-US" altLang="zh-CN" sz="3200" u="sng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.                  </a:t>
            </a:r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69645" name="文本框 16396"/>
          <p:cNvSpPr txBox="1">
            <a:spLocks noChangeArrowheads="1"/>
          </p:cNvSpPr>
          <p:nvPr/>
        </p:nvSpPr>
        <p:spPr bwMode="auto">
          <a:xfrm>
            <a:off x="6835348" y="2287718"/>
            <a:ext cx="1511103" cy="53360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itchFamily="18" charset="0"/>
              </a:rPr>
              <a:t>(</a:t>
            </a:r>
            <a:r>
              <a:rPr lang="zh-CN" altLang="en-US" sz="2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itchFamily="18" charset="0"/>
              </a:rPr>
              <a:t>第一步</a:t>
            </a:r>
            <a:r>
              <a:rPr lang="en-US" altLang="zh-CN" sz="2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9646" name="文本框 16397"/>
          <p:cNvSpPr txBox="1">
            <a:spLocks noChangeArrowheads="1"/>
          </p:cNvSpPr>
          <p:nvPr/>
        </p:nvSpPr>
        <p:spPr bwMode="auto">
          <a:xfrm>
            <a:off x="7245038" y="3072052"/>
            <a:ext cx="1801048" cy="53360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（第二步）</a:t>
            </a:r>
          </a:p>
        </p:txBody>
      </p:sp>
      <p:sp>
        <p:nvSpPr>
          <p:cNvPr id="69647" name="文本框 16398"/>
          <p:cNvSpPr txBox="1">
            <a:spLocks noChangeArrowheads="1"/>
          </p:cNvSpPr>
          <p:nvPr/>
        </p:nvSpPr>
        <p:spPr bwMode="auto">
          <a:xfrm>
            <a:off x="5372033" y="3800030"/>
            <a:ext cx="1873005" cy="53360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（第三步）</a:t>
            </a:r>
          </a:p>
        </p:txBody>
      </p:sp>
      <p:sp>
        <p:nvSpPr>
          <p:cNvPr id="16400" name="文本框 16399"/>
          <p:cNvSpPr txBox="1">
            <a:spLocks noChangeArrowheads="1"/>
          </p:cNvSpPr>
          <p:nvPr/>
        </p:nvSpPr>
        <p:spPr bwMode="auto">
          <a:xfrm>
            <a:off x="4099848" y="5187973"/>
            <a:ext cx="575658" cy="6156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二</a:t>
            </a:r>
          </a:p>
        </p:txBody>
      </p:sp>
      <p:sp>
        <p:nvSpPr>
          <p:cNvPr id="16401" name="文本框 16400"/>
          <p:cNvSpPr txBox="1">
            <a:spLocks noChangeArrowheads="1"/>
          </p:cNvSpPr>
          <p:nvPr/>
        </p:nvSpPr>
        <p:spPr bwMode="auto">
          <a:xfrm>
            <a:off x="7715302" y="5187973"/>
            <a:ext cx="2943899" cy="55399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运算顺序有误</a:t>
            </a:r>
          </a:p>
        </p:txBody>
      </p:sp>
      <p:sp>
        <p:nvSpPr>
          <p:cNvPr id="16402" name="文本框 16401"/>
          <p:cNvSpPr txBox="1">
            <a:spLocks noChangeArrowheads="1"/>
          </p:cNvSpPr>
          <p:nvPr/>
        </p:nvSpPr>
        <p:spPr bwMode="auto">
          <a:xfrm>
            <a:off x="4308547" y="5773219"/>
            <a:ext cx="505818" cy="6156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三</a:t>
            </a:r>
          </a:p>
        </p:txBody>
      </p:sp>
      <p:sp>
        <p:nvSpPr>
          <p:cNvPr id="16404" name="文本框 16403"/>
          <p:cNvSpPr txBox="1">
            <a:spLocks noChangeArrowheads="1"/>
          </p:cNvSpPr>
          <p:nvPr/>
        </p:nvSpPr>
        <p:spPr bwMode="auto">
          <a:xfrm>
            <a:off x="8531090" y="5804070"/>
            <a:ext cx="2254780" cy="55399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16B76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结果有误</a:t>
            </a:r>
          </a:p>
        </p:txBody>
      </p:sp>
    </p:spTree>
    <p:extLst>
      <p:ext uri="{BB962C8B-B14F-4D97-AF65-F5344CB8AC3E}">
        <p14:creationId xmlns:p14="http://schemas.microsoft.com/office/powerpoint/2010/main" val="100321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0" grpId="0" bldLvl="0" animBg="1"/>
      <p:bldP spid="16401" grpId="0" bldLvl="0" animBg="1"/>
      <p:bldP spid="16402" grpId="0" bldLvl="0" animBg="1"/>
      <p:bldP spid="16404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1" name="内容占位符 17410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727547407"/>
              </p:ext>
            </p:extLst>
          </p:nvPr>
        </p:nvGraphicFramePr>
        <p:xfrm>
          <a:off x="1845997" y="3224092"/>
          <a:ext cx="359886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2" r:id="rId3" imgW="1548765" imgH="393700" progId="Equation.3">
                  <p:embed/>
                </p:oleObj>
              </mc:Choice>
              <mc:Fallback>
                <p:oleObj r:id="rId3" imgW="1548765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5997" y="3224092"/>
                        <a:ext cx="3598863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59" name="内容占位符 17411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28728688"/>
              </p:ext>
            </p:extLst>
          </p:nvPr>
        </p:nvGraphicFramePr>
        <p:xfrm>
          <a:off x="3042138" y="2240390"/>
          <a:ext cx="3305175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3" r:id="rId5" imgW="1485265" imgH="431800" progId="Equation.3">
                  <p:embed/>
                </p:oleObj>
              </mc:Choice>
              <mc:Fallback>
                <p:oleObj r:id="rId5" imgW="1485265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2138" y="2240390"/>
                        <a:ext cx="3305175" cy="960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62" name="文本框 17414"/>
          <p:cNvSpPr txBox="1">
            <a:spLocks noChangeArrowheads="1"/>
          </p:cNvSpPr>
          <p:nvPr/>
        </p:nvSpPr>
        <p:spPr bwMode="auto">
          <a:xfrm>
            <a:off x="1569537" y="1276023"/>
            <a:ext cx="5904731" cy="78809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5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）写正确的解题过程</a:t>
            </a:r>
            <a:r>
              <a:rPr lang="en-US" altLang="zh-CN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endParaRPr lang="en-US" altLang="zh-CN" sz="3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graphicFrame>
        <p:nvGraphicFramePr>
          <p:cNvPr id="17418" name="对象 174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0534137"/>
              </p:ext>
            </p:extLst>
          </p:nvPr>
        </p:nvGraphicFramePr>
        <p:xfrm>
          <a:off x="2809214" y="4122738"/>
          <a:ext cx="2857128" cy="95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4" r:id="rId7" imgW="1246505" imgH="432435" progId="Equation.3">
                  <p:embed/>
                </p:oleObj>
              </mc:Choice>
              <mc:Fallback>
                <p:oleObj r:id="rId7" imgW="1246505" imgH="43243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9214" y="4122738"/>
                        <a:ext cx="2857128" cy="954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65" name="文本框 17419"/>
          <p:cNvSpPr txBox="1">
            <a:spLocks noChangeArrowheads="1"/>
          </p:cNvSpPr>
          <p:nvPr/>
        </p:nvSpPr>
        <p:spPr bwMode="auto">
          <a:xfrm>
            <a:off x="2192582" y="2412563"/>
            <a:ext cx="778831" cy="61609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</a:t>
            </a:r>
            <a:endParaRPr lang="zh-CN" altLang="en-US" sz="32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887425"/>
              </p:ext>
            </p:extLst>
          </p:nvPr>
        </p:nvGraphicFramePr>
        <p:xfrm>
          <a:off x="2816835" y="4952494"/>
          <a:ext cx="989912" cy="962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5" name="Equation" r:id="rId9" imgW="419040" imgH="406080" progId="Equation.DSMT4">
                  <p:embed/>
                </p:oleObj>
              </mc:Choice>
              <mc:Fallback>
                <p:oleObj name="Equation" r:id="rId9" imgW="41904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6835" y="4952494"/>
                        <a:ext cx="989912" cy="9628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4177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3" name="组合 3"/>
          <p:cNvGrpSpPr/>
          <p:nvPr/>
        </p:nvGrpSpPr>
        <p:grpSpPr bwMode="auto">
          <a:xfrm>
            <a:off x="7826573" y="1824992"/>
            <a:ext cx="4032514" cy="4861512"/>
            <a:chOff x="7331" y="1363"/>
            <a:chExt cx="7021" cy="8150"/>
          </a:xfrm>
        </p:grpSpPr>
        <p:pic>
          <p:nvPicPr>
            <p:cNvPr id="71696" name="图片 5" descr="Redocn_201206280855018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0" y="1362"/>
              <a:ext cx="6662" cy="7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97" name="矩形 1"/>
            <p:cNvSpPr>
              <a:spLocks noChangeArrowheads="1"/>
            </p:cNvSpPr>
            <p:nvPr/>
          </p:nvSpPr>
          <p:spPr bwMode="auto">
            <a:xfrm>
              <a:off x="7690" y="1364"/>
              <a:ext cx="3066" cy="7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0">
                <a:solidFill>
                  <a:prstClr val="black"/>
                </a:solidFill>
              </a:endParaRPr>
            </a:p>
          </p:txBody>
        </p:sp>
        <p:sp>
          <p:nvSpPr>
            <p:cNvPr id="71698" name="矩形 2"/>
            <p:cNvSpPr>
              <a:spLocks noChangeArrowheads="1"/>
            </p:cNvSpPr>
            <p:nvPr/>
          </p:nvSpPr>
          <p:spPr bwMode="auto">
            <a:xfrm>
              <a:off x="7331" y="8757"/>
              <a:ext cx="7021" cy="7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0">
                <a:solidFill>
                  <a:prstClr val="black"/>
                </a:solidFill>
              </a:endParaRPr>
            </a:p>
          </p:txBody>
        </p:sp>
      </p:grpSp>
      <p:grpSp>
        <p:nvGrpSpPr>
          <p:cNvPr id="71684" name="组合 2"/>
          <p:cNvGrpSpPr/>
          <p:nvPr/>
        </p:nvGrpSpPr>
        <p:grpSpPr bwMode="auto">
          <a:xfrm>
            <a:off x="4514032" y="1258559"/>
            <a:ext cx="3303687" cy="666922"/>
            <a:chOff x="5060" y="905"/>
            <a:chExt cx="3905" cy="788"/>
          </a:xfrm>
        </p:grpSpPr>
        <p:grpSp>
          <p:nvGrpSpPr>
            <p:cNvPr id="71689" name="组合 6"/>
            <p:cNvGrpSpPr>
              <a:grpSpLocks noChangeAspect="1"/>
            </p:cNvGrpSpPr>
            <p:nvPr/>
          </p:nvGrpSpPr>
          <p:grpSpPr bwMode="auto">
            <a:xfrm>
              <a:off x="5115" y="985"/>
              <a:ext cx="3798" cy="708"/>
              <a:chOff x="3564387" y="597378"/>
              <a:chExt cx="2247990" cy="419195"/>
            </a:xfrm>
          </p:grpSpPr>
          <p:sp>
            <p:nvSpPr>
              <p:cNvPr id="8" name="缺角矩形 7"/>
              <p:cNvSpPr/>
              <p:nvPr/>
            </p:nvSpPr>
            <p:spPr>
              <a:xfrm rot="3000000">
                <a:off x="4021871" y="597470"/>
                <a:ext cx="419154" cy="419028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缺角矩形 8"/>
              <p:cNvSpPr/>
              <p:nvPr/>
            </p:nvSpPr>
            <p:spPr>
              <a:xfrm rot="3000000">
                <a:off x="4479398" y="597469"/>
                <a:ext cx="419154" cy="419029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缺角矩形 9"/>
              <p:cNvSpPr/>
              <p:nvPr/>
            </p:nvSpPr>
            <p:spPr>
              <a:xfrm rot="3000000">
                <a:off x="4936924" y="597470"/>
                <a:ext cx="419154" cy="419028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缺角矩形 10"/>
              <p:cNvSpPr/>
              <p:nvPr/>
            </p:nvSpPr>
            <p:spPr>
              <a:xfrm rot="3000000">
                <a:off x="3564346" y="597469"/>
                <a:ext cx="419154" cy="419029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缺角矩形 11"/>
              <p:cNvSpPr/>
              <p:nvPr/>
            </p:nvSpPr>
            <p:spPr>
              <a:xfrm rot="3000000">
                <a:off x="5393710" y="598209"/>
                <a:ext cx="419154" cy="417548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1690" name="TextBox 15"/>
            <p:cNvSpPr txBox="1">
              <a:spLocks noChangeArrowheads="1"/>
            </p:cNvSpPr>
            <p:nvPr/>
          </p:nvSpPr>
          <p:spPr bwMode="auto">
            <a:xfrm>
              <a:off x="5060" y="905"/>
              <a:ext cx="3905" cy="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prstClr val="white"/>
                  </a:solidFill>
                </a:rPr>
                <a:t>拓广探索题</a:t>
              </a:r>
              <a:endParaRPr lang="en-US" altLang="zh-CN" sz="3700" dirty="0">
                <a:solidFill>
                  <a:prstClr val="white"/>
                </a:solidFill>
              </a:endParaRPr>
            </a:p>
          </p:txBody>
        </p:sp>
      </p:grpSp>
      <p:sp>
        <p:nvSpPr>
          <p:cNvPr id="71682" name="文本框 225281"/>
          <p:cNvSpPr txBox="1">
            <a:spLocks noChangeArrowheads="1"/>
          </p:cNvSpPr>
          <p:nvPr/>
        </p:nvSpPr>
        <p:spPr bwMode="auto">
          <a:xfrm>
            <a:off x="957774" y="2014006"/>
            <a:ext cx="7485230" cy="3506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457200" algn="just" eaLnBrk="1" hangingPunct="1">
              <a:lnSpc>
                <a:spcPct val="150000"/>
              </a:lnSpc>
            </a:pPr>
            <a:r>
              <a:rPr lang="zh-CN" altLang="en-US" sz="300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</a:rPr>
              <a:t> 一天，小红与小莉利用温差测量山峰的高度，小红在山顶测得温度是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</a:rPr>
              <a:t>–1℃</a:t>
            </a:r>
            <a:r>
              <a:rPr lang="zh-CN" altLang="en-US" sz="300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</a:rPr>
              <a:t>，小莉此时在山脚测得温度是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</a:rPr>
              <a:t>5℃. </a:t>
            </a:r>
            <a:r>
              <a:rPr lang="zh-CN" altLang="en-US" sz="300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</a:rPr>
              <a:t>已知该地区高度每增加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</a:rPr>
              <a:t>100</a:t>
            </a:r>
            <a:r>
              <a:rPr lang="zh-CN" altLang="en-US" sz="300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</a:rPr>
              <a:t>米，气温大约降低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</a:rPr>
              <a:t>0.8℃</a:t>
            </a:r>
            <a:r>
              <a:rPr lang="zh-CN" altLang="en-US" sz="300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</a:rPr>
              <a:t>，这个山峰的高度为多少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</a:rPr>
              <a:t>?</a:t>
            </a:r>
            <a:r>
              <a:rPr lang="zh-CN" altLang="en-US" sz="300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</a:rPr>
              <a:t>（山脚海拔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</a:rPr>
              <a:t>0</a:t>
            </a:r>
            <a:r>
              <a:rPr lang="zh-CN" altLang="en-US" sz="300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</a:rPr>
              <a:t>米）</a:t>
            </a:r>
            <a:endParaRPr lang="en-US" altLang="zh-CN" sz="3000" dirty="0">
              <a:solidFill>
                <a:srgbClr val="000000"/>
              </a:solidFill>
              <a:latin typeface="+mn-lt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118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标题 512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339751" y="1297676"/>
            <a:ext cx="203835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ctr"/>
          <a:lstStyle/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数字入诗</a:t>
            </a:r>
          </a:p>
        </p:txBody>
      </p:sp>
      <p:sp>
        <p:nvSpPr>
          <p:cNvPr id="46082" name="文本占位符 5122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39948" y="1975909"/>
            <a:ext cx="11150600" cy="1977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/>
          <a:lstStyle/>
          <a:p>
            <a:pPr indent="-228594">
              <a:lnSpc>
                <a:spcPct val="130000"/>
              </a:lnSpc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明代南海才子伦文叙为苏东坡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百鸟归巢图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题的数学诗：</a:t>
            </a:r>
          </a:p>
          <a:p>
            <a:pPr indent="-228594" algn="ctr">
              <a:lnSpc>
                <a:spcPct val="130000"/>
              </a:lnSpc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         天生一只又一只，三四五六七八只。</a:t>
            </a:r>
            <a:endParaRPr lang="en-US" altLang="zh-CN" sz="28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indent="-228594" algn="ctr">
              <a:lnSpc>
                <a:spcPct val="130000"/>
              </a:lnSpc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         凤凰何少鸟何多，啄尽人间千石谷！</a:t>
            </a:r>
          </a:p>
        </p:txBody>
      </p:sp>
      <p:sp>
        <p:nvSpPr>
          <p:cNvPr id="46084" name="文本框 1"/>
          <p:cNvSpPr txBox="1">
            <a:spLocks noChangeArrowheads="1"/>
          </p:cNvSpPr>
          <p:nvPr/>
        </p:nvSpPr>
        <p:spPr bwMode="auto">
          <a:xfrm>
            <a:off x="1572122" y="3953393"/>
            <a:ext cx="5616549" cy="1243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诗中数字：一只又一只</a:t>
            </a:r>
            <a:r>
              <a:rPr lang="en-US" altLang="zh-CN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三四五六七八只。</a:t>
            </a:r>
          </a:p>
        </p:txBody>
      </p:sp>
      <p:sp>
        <p:nvSpPr>
          <p:cNvPr id="46085" name="文本框 2"/>
          <p:cNvSpPr txBox="1">
            <a:spLocks noChangeArrowheads="1"/>
          </p:cNvSpPr>
          <p:nvPr/>
        </p:nvSpPr>
        <p:spPr bwMode="auto">
          <a:xfrm>
            <a:off x="4212746" y="5264593"/>
            <a:ext cx="3322734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请问何来百鸟呢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008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5" name="矩形 225284"/>
          <p:cNvSpPr>
            <a:spLocks noChangeArrowheads="1"/>
          </p:cNvSpPr>
          <p:nvPr/>
        </p:nvSpPr>
        <p:spPr bwMode="auto">
          <a:xfrm>
            <a:off x="2581815" y="3052940"/>
            <a:ext cx="3318501" cy="97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 </a:t>
            </a:r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=6÷0.8×100</a:t>
            </a:r>
          </a:p>
        </p:txBody>
      </p:sp>
      <p:sp>
        <p:nvSpPr>
          <p:cNvPr id="225286" name="矩形 225285"/>
          <p:cNvSpPr>
            <a:spLocks noChangeArrowheads="1"/>
          </p:cNvSpPr>
          <p:nvPr/>
        </p:nvSpPr>
        <p:spPr bwMode="auto">
          <a:xfrm>
            <a:off x="2563345" y="4009895"/>
            <a:ext cx="3225380" cy="97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 </a:t>
            </a:r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=750(</a:t>
            </a:r>
            <a:r>
              <a:rPr lang="zh-CN" altLang="en-US" sz="37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米</a:t>
            </a:r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)</a:t>
            </a:r>
          </a:p>
        </p:txBody>
      </p:sp>
      <p:sp>
        <p:nvSpPr>
          <p:cNvPr id="225287" name="矩形 225286"/>
          <p:cNvSpPr>
            <a:spLocks noChangeArrowheads="1"/>
          </p:cNvSpPr>
          <p:nvPr/>
        </p:nvSpPr>
        <p:spPr bwMode="auto">
          <a:xfrm>
            <a:off x="816522" y="5217323"/>
            <a:ext cx="7661336" cy="97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7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答：</a:t>
            </a:r>
            <a:r>
              <a:rPr lang="en-US" altLang="zh-CN" sz="37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3700" dirty="0">
                <a:latin typeface="Times New Roman" pitchFamily="18" charset="0"/>
                <a:cs typeface="Times New Roman" pitchFamily="18" charset="0"/>
              </a:rPr>
              <a:t>这个山峰的高度为</a:t>
            </a:r>
            <a:r>
              <a:rPr lang="en-US" altLang="zh-CN" sz="3700" dirty="0">
                <a:latin typeface="Times New Roman" pitchFamily="18" charset="0"/>
                <a:cs typeface="Times New Roman" pitchFamily="18" charset="0"/>
              </a:rPr>
              <a:t>750</a:t>
            </a:r>
            <a:r>
              <a:rPr lang="zh-CN" altLang="en-US" sz="3700" dirty="0">
                <a:latin typeface="Times New Roman" pitchFamily="18" charset="0"/>
                <a:cs typeface="Times New Roman" pitchFamily="18" charset="0"/>
              </a:rPr>
              <a:t>米</a:t>
            </a:r>
            <a:r>
              <a:rPr lang="en-US" altLang="zh-CN" sz="37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812685" y="2066345"/>
            <a:ext cx="5362935" cy="97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 </a:t>
            </a:r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[5</a:t>
            </a:r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Arial" panose="020B0604020202020204" pitchFamily="34" charset="0"/>
              </a:rPr>
              <a:t>–</a:t>
            </a:r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(</a:t>
            </a:r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Arial" panose="020B0604020202020204" pitchFamily="34" charset="0"/>
              </a:rPr>
              <a:t>–</a:t>
            </a:r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1)]÷0.8×100</a:t>
            </a:r>
          </a:p>
        </p:txBody>
      </p:sp>
      <p:sp>
        <p:nvSpPr>
          <p:cNvPr id="225283" name="矩形 225282"/>
          <p:cNvSpPr>
            <a:spLocks noChangeArrowheads="1"/>
          </p:cNvSpPr>
          <p:nvPr/>
        </p:nvSpPr>
        <p:spPr bwMode="auto">
          <a:xfrm>
            <a:off x="925937" y="1188890"/>
            <a:ext cx="4002095" cy="97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7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 解：</a:t>
            </a:r>
            <a:r>
              <a:rPr lang="zh-CN" altLang="en-US" sz="3700" dirty="0">
                <a:latin typeface="Times New Roman" pitchFamily="18" charset="0"/>
                <a:cs typeface="Times New Roman" pitchFamily="18" charset="0"/>
              </a:rPr>
              <a:t>依题意得</a:t>
            </a:r>
          </a:p>
        </p:txBody>
      </p:sp>
      <p:grpSp>
        <p:nvGrpSpPr>
          <p:cNvPr id="12" name="组合 3"/>
          <p:cNvGrpSpPr/>
          <p:nvPr/>
        </p:nvGrpSpPr>
        <p:grpSpPr bwMode="auto">
          <a:xfrm>
            <a:off x="8249955" y="1248015"/>
            <a:ext cx="3303407" cy="4623741"/>
            <a:chOff x="7331" y="1363"/>
            <a:chExt cx="7021" cy="8150"/>
          </a:xfrm>
        </p:grpSpPr>
        <p:pic>
          <p:nvPicPr>
            <p:cNvPr id="13" name="图片 5" descr="Redocn_201206280855018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0" y="1362"/>
              <a:ext cx="6662" cy="7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矩形 1"/>
            <p:cNvSpPr>
              <a:spLocks noChangeArrowheads="1"/>
            </p:cNvSpPr>
            <p:nvPr/>
          </p:nvSpPr>
          <p:spPr bwMode="auto">
            <a:xfrm>
              <a:off x="7690" y="1364"/>
              <a:ext cx="3066" cy="7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矩形 2"/>
            <p:cNvSpPr>
              <a:spLocks noChangeArrowheads="1"/>
            </p:cNvSpPr>
            <p:nvPr/>
          </p:nvSpPr>
          <p:spPr bwMode="auto">
            <a:xfrm>
              <a:off x="7331" y="8757"/>
              <a:ext cx="7021" cy="7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069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5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5" grpId="0" build="p"/>
      <p:bldP spid="225286" grpId="0" build="p"/>
      <p:bldP spid="225287" grpId="0" build="p"/>
      <p:bldP spid="3" grpId="0" build="p"/>
      <p:bldP spid="225283" grpId="0" build="allAtOnce" bldLvl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167" b="74667" l="14667" r="8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889" t="23234" r="11111" b="25185"/>
          <a:stretch/>
        </p:blipFill>
        <p:spPr>
          <a:xfrm>
            <a:off x="1013751" y="1257993"/>
            <a:ext cx="10603120" cy="5271722"/>
          </a:xfrm>
          <a:prstGeom prst="rect">
            <a:avLst/>
          </a:prstGeom>
        </p:spPr>
      </p:pic>
      <p:sp>
        <p:nvSpPr>
          <p:cNvPr id="226315" name="文本框 226314"/>
          <p:cNvSpPr txBox="1">
            <a:spLocks noChangeArrowheads="1"/>
          </p:cNvSpPr>
          <p:nvPr/>
        </p:nvSpPr>
        <p:spPr bwMode="auto">
          <a:xfrm>
            <a:off x="1648669" y="2385231"/>
            <a:ext cx="8888843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37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有理数的</a:t>
            </a:r>
            <a:r>
              <a:rPr lang="zh-CN" altLang="en-US" sz="37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加减</a:t>
            </a:r>
            <a:r>
              <a:rPr lang="zh-CN" altLang="en-US" sz="37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乘除混合运算顺序</a:t>
            </a:r>
            <a:endParaRPr lang="en-US" altLang="zh-CN" sz="3700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18114" name="文本框 218113"/>
          <p:cNvSpPr txBox="1"/>
          <p:nvPr/>
        </p:nvSpPr>
        <p:spPr>
          <a:xfrm>
            <a:off x="1939673" y="3338826"/>
            <a:ext cx="8497310" cy="27090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</a:ln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3700" noProof="1">
                <a:latin typeface="宋体" panose="02010600030101010101" pitchFamily="2" charset="-122"/>
                <a:cs typeface="+mn-ea"/>
              </a:rPr>
              <a:t>    先算</a:t>
            </a:r>
            <a:r>
              <a:rPr lang="zh-CN" altLang="en-US" sz="3700" noProof="1">
                <a:solidFill>
                  <a:srgbClr val="FF0000"/>
                </a:solidFill>
                <a:latin typeface="宋体" panose="02010600030101010101" pitchFamily="2" charset="-122"/>
                <a:cs typeface="+mn-ea"/>
              </a:rPr>
              <a:t>乘除</a:t>
            </a:r>
            <a:r>
              <a:rPr lang="zh-CN" altLang="en-US" sz="3700" noProof="1">
                <a:latin typeface="宋体" panose="02010600030101010101" pitchFamily="2" charset="-122"/>
                <a:cs typeface="+mn-ea"/>
              </a:rPr>
              <a:t>，再算</a:t>
            </a:r>
            <a:r>
              <a:rPr lang="zh-CN" altLang="en-US" sz="3700" noProof="1">
                <a:solidFill>
                  <a:srgbClr val="FF0000"/>
                </a:solidFill>
                <a:latin typeface="宋体" panose="02010600030101010101" pitchFamily="2" charset="-122"/>
                <a:cs typeface="+mn-ea"/>
              </a:rPr>
              <a:t>加减</a:t>
            </a:r>
            <a:r>
              <a:rPr lang="zh-CN" altLang="en-US" sz="3700" noProof="1">
                <a:latin typeface="宋体" panose="02010600030101010101" pitchFamily="2" charset="-122"/>
                <a:cs typeface="+mn-ea"/>
              </a:rPr>
              <a:t>，同级运算</a:t>
            </a:r>
            <a:r>
              <a:rPr lang="zh-CN" altLang="en-US" sz="3700" noProof="1">
                <a:solidFill>
                  <a:srgbClr val="FF0000"/>
                </a:solidFill>
                <a:latin typeface="宋体" panose="02010600030101010101" pitchFamily="2" charset="-122"/>
                <a:cs typeface="+mn-ea"/>
              </a:rPr>
              <a:t>从左往右</a:t>
            </a:r>
            <a:r>
              <a:rPr lang="zh-CN" altLang="en-US" sz="3700" noProof="1">
                <a:latin typeface="宋体" panose="02010600030101010101" pitchFamily="2" charset="-122"/>
                <a:cs typeface="+mn-ea"/>
              </a:rPr>
              <a:t>依次计算，如有括号，</a:t>
            </a:r>
            <a:r>
              <a:rPr lang="zh-CN" altLang="en-US" sz="3700" noProof="1">
                <a:solidFill>
                  <a:srgbClr val="FF0000"/>
                </a:solidFill>
                <a:latin typeface="宋体" panose="02010600030101010101" pitchFamily="2" charset="-122"/>
                <a:cs typeface="+mn-ea"/>
              </a:rPr>
              <a:t>先算括号</a:t>
            </a:r>
            <a:r>
              <a:rPr lang="zh-CN" altLang="en-US" sz="3700" noProof="1">
                <a:latin typeface="宋体" panose="02010600030101010101" pitchFamily="2" charset="-122"/>
                <a:cs typeface="+mn-ea"/>
              </a:rPr>
              <a:t>内的</a:t>
            </a:r>
            <a:r>
              <a:rPr lang="en-US" altLang="zh-CN" sz="3700" noProof="1">
                <a:latin typeface="宋体" panose="02010600030101010101" pitchFamily="2" charset="-122"/>
                <a:cs typeface="+mn-ea"/>
              </a:rPr>
              <a:t>.</a:t>
            </a:r>
            <a:endParaRPr lang="en-US" altLang="zh-CN" sz="3700" noProof="1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37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15" grpId="0"/>
      <p:bldP spid="218114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47696" y="2515538"/>
            <a:ext cx="7981640" cy="82426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6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072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文本框 5124"/>
          <p:cNvSpPr txBox="1">
            <a:spLocks noChangeArrowheads="1"/>
          </p:cNvSpPr>
          <p:nvPr/>
        </p:nvSpPr>
        <p:spPr bwMode="auto">
          <a:xfrm>
            <a:off x="1211160" y="3736049"/>
            <a:ext cx="9328468" cy="76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        在这些数中加上适当的运算符号就能得到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100. 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375567" y="4977434"/>
            <a:ext cx="5441242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1+1+3×4+5×6+7×8=100</a:t>
            </a:r>
          </a:p>
        </p:txBody>
      </p:sp>
      <p:sp>
        <p:nvSpPr>
          <p:cNvPr id="14" name="文本框 1"/>
          <p:cNvSpPr txBox="1">
            <a:spLocks noChangeArrowheads="1"/>
          </p:cNvSpPr>
          <p:nvPr/>
        </p:nvSpPr>
        <p:spPr bwMode="auto">
          <a:xfrm>
            <a:off x="3269570" y="1595644"/>
            <a:ext cx="5211647" cy="160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诗中数字</a:t>
            </a:r>
            <a:r>
              <a:rPr lang="en-US" altLang="zh-CN" sz="32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:</a:t>
            </a:r>
            <a:r>
              <a:rPr lang="zh-CN" altLang="en-US" sz="32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一只又一只</a:t>
            </a:r>
            <a:r>
              <a:rPr lang="en-US" altLang="zh-CN" sz="32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,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         </a:t>
            </a:r>
            <a:r>
              <a:rPr lang="zh-CN" altLang="en-US" sz="32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三四五六七八只。</a:t>
            </a:r>
          </a:p>
        </p:txBody>
      </p:sp>
    </p:spTree>
    <p:extLst>
      <p:ext uri="{BB962C8B-B14F-4D97-AF65-F5344CB8AC3E}">
        <p14:creationId xmlns:p14="http://schemas.microsoft.com/office/powerpoint/2010/main" val="376094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矩形 6152"/>
          <p:cNvSpPr>
            <a:spLocks noChangeArrowheads="1"/>
          </p:cNvSpPr>
          <p:nvPr/>
        </p:nvSpPr>
        <p:spPr bwMode="auto">
          <a:xfrm>
            <a:off x="1086192" y="2295449"/>
            <a:ext cx="896714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问题</a:t>
            </a:r>
            <a:r>
              <a:rPr lang="en-US" altLang="zh-CN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：</a:t>
            </a:r>
            <a:r>
              <a:rPr lang="zh-CN" altLang="en-US" sz="32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小学的四则混合运算的顺序是怎样的？</a:t>
            </a:r>
          </a:p>
        </p:txBody>
      </p:sp>
      <p:sp>
        <p:nvSpPr>
          <p:cNvPr id="6154" name="矩形 6153"/>
          <p:cNvSpPr>
            <a:spLocks noChangeArrowheads="1"/>
          </p:cNvSpPr>
          <p:nvPr/>
        </p:nvSpPr>
        <p:spPr bwMode="auto">
          <a:xfrm>
            <a:off x="1875538" y="3430967"/>
            <a:ext cx="9777727" cy="2245611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anose="02020603050405020304" pitchFamily="18" charset="0"/>
              </a:rPr>
              <a:t>         先乘除，后加减，同级运算从左至右，有括号先算括号内，再算括号外</a:t>
            </a:r>
            <a:r>
              <a:rPr lang="en-US" altLang="zh-CN" sz="3200" dirty="0">
                <a:latin typeface="Times New Roman" panose="02020603050405020304" pitchFamily="18" charset="0"/>
              </a:rPr>
              <a:t>.  </a:t>
            </a:r>
            <a:r>
              <a:rPr lang="zh-CN" altLang="en-US" sz="3200" dirty="0">
                <a:latin typeface="Times New Roman" panose="02020603050405020304" pitchFamily="18" charset="0"/>
              </a:rPr>
              <a:t>括号计算顺序：先小括号，再中括号，最后大括号</a:t>
            </a:r>
            <a:r>
              <a:rPr lang="en-US" altLang="zh-CN" sz="3200" dirty="0"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47108" name="文本框 6151"/>
          <p:cNvSpPr txBox="1">
            <a:spLocks noChangeArrowheads="1"/>
          </p:cNvSpPr>
          <p:nvPr/>
        </p:nvSpPr>
        <p:spPr bwMode="auto">
          <a:xfrm>
            <a:off x="5317995" y="1341270"/>
            <a:ext cx="5140715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有理数的加减乘除混合运算</a:t>
            </a:r>
          </a:p>
        </p:txBody>
      </p:sp>
      <p:grpSp>
        <p:nvGrpSpPr>
          <p:cNvPr id="47109" name="组合 4"/>
          <p:cNvGrpSpPr/>
          <p:nvPr/>
        </p:nvGrpSpPr>
        <p:grpSpPr bwMode="auto">
          <a:xfrm>
            <a:off x="3157161" y="1409019"/>
            <a:ext cx="2160835" cy="531807"/>
            <a:chOff x="3485" y="1168"/>
            <a:chExt cx="2551" cy="627"/>
          </a:xfrm>
        </p:grpSpPr>
        <p:sp>
          <p:nvSpPr>
            <p:cNvPr id="6" name="圆角矩形 5"/>
            <p:cNvSpPr/>
            <p:nvPr/>
          </p:nvSpPr>
          <p:spPr>
            <a:xfrm>
              <a:off x="3485" y="1168"/>
              <a:ext cx="2551" cy="627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116" name="矩形 1"/>
            <p:cNvSpPr>
              <a:spLocks noChangeArrowheads="1"/>
            </p:cNvSpPr>
            <p:nvPr/>
          </p:nvSpPr>
          <p:spPr bwMode="auto">
            <a:xfrm>
              <a:off x="3793" y="1203"/>
              <a:ext cx="2040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zh-CN" altLang="en-US" sz="3200" dirty="0">
                  <a:solidFill>
                    <a:prstClr val="white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知识点 </a:t>
              </a:r>
              <a:r>
                <a:rPr lang="en-US" altLang="zh-CN" sz="3200" dirty="0">
                  <a:solidFill>
                    <a:prstClr val="white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1</a:t>
              </a:r>
              <a:endParaRPr lang="zh-CN" altLang="en-US" sz="3200" dirty="0">
                <a:solidFill>
                  <a:prstClr val="white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468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1190203" y="1531718"/>
            <a:ext cx="8971383" cy="855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6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问题</a:t>
            </a:r>
            <a:r>
              <a:rPr lang="en-US" altLang="zh-CN" sz="36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2</a:t>
            </a:r>
            <a:r>
              <a:rPr lang="zh-CN" altLang="en-US" sz="36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：</a:t>
            </a:r>
            <a:r>
              <a:rPr lang="zh-CN" altLang="en-US" sz="3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我们目前都学习了哪些运算？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948134" y="2284413"/>
            <a:ext cx="5930128" cy="84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dirty="0">
                <a:solidFill>
                  <a:srgbClr val="0000FF"/>
                </a:solidFill>
                <a:latin typeface="Times New Roman" pitchFamily="18" charset="0"/>
              </a:rPr>
              <a:t>加法、减法、乘法、除法</a:t>
            </a:r>
            <a:r>
              <a:rPr lang="en-US" altLang="zh-CN" sz="3600" dirty="0">
                <a:solidFill>
                  <a:srgbClr val="0000FF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150" name="文本框 6148"/>
          <p:cNvSpPr txBox="1">
            <a:spLocks noChangeArrowheads="1"/>
          </p:cNvSpPr>
          <p:nvPr/>
        </p:nvSpPr>
        <p:spPr bwMode="auto">
          <a:xfrm>
            <a:off x="1190202" y="3400880"/>
            <a:ext cx="10276405" cy="184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700" dirty="0">
                <a:solidFill>
                  <a:prstClr val="black"/>
                </a:solidFill>
                <a:latin typeface="宋体" panose="02010600030101010101" pitchFamily="2" charset="-122"/>
              </a:rPr>
              <a:t>    一个运算中，含有有理数的</a:t>
            </a:r>
            <a:r>
              <a:rPr lang="zh-CN" altLang="en-US" sz="3700" dirty="0">
                <a:solidFill>
                  <a:srgbClr val="FF0000"/>
                </a:solidFill>
                <a:latin typeface="宋体" panose="02010600030101010101" pitchFamily="2" charset="-122"/>
              </a:rPr>
              <a:t>加、减、乘、除</a:t>
            </a:r>
            <a:r>
              <a:rPr lang="zh-CN" altLang="en-US" sz="3700" dirty="0">
                <a:solidFill>
                  <a:prstClr val="black"/>
                </a:solidFill>
                <a:latin typeface="宋体" panose="02010600030101010101" pitchFamily="2" charset="-122"/>
              </a:rPr>
              <a:t>等多种运算，称为有理数的</a:t>
            </a:r>
            <a:r>
              <a:rPr lang="zh-CN" altLang="en-US" sz="3700" dirty="0">
                <a:solidFill>
                  <a:srgbClr val="FF0000"/>
                </a:solidFill>
                <a:latin typeface="宋体" panose="02010600030101010101" pitchFamily="2" charset="-122"/>
              </a:rPr>
              <a:t>混合运算</a:t>
            </a:r>
            <a:r>
              <a:rPr lang="en-US" altLang="zh-CN" sz="3700" dirty="0">
                <a:solidFill>
                  <a:prstClr val="black"/>
                </a:solidFill>
                <a:latin typeface="宋体" panose="02010600030101010101" pitchFamily="2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1270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6150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5343603"/>
              </p:ext>
            </p:extLst>
          </p:nvPr>
        </p:nvGraphicFramePr>
        <p:xfrm>
          <a:off x="3042547" y="3533503"/>
          <a:ext cx="4803592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4" name="Equation" r:id="rId3" imgW="1485720" imgH="406080" progId="Equation.DSMT4">
                  <p:embed/>
                </p:oleObj>
              </mc:Choice>
              <mc:Fallback>
                <p:oleObj name="Equation" r:id="rId3" imgW="148572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2547" y="3533503"/>
                        <a:ext cx="4803592" cy="912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140347" y="1225645"/>
            <a:ext cx="10640685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探究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下列式子含有哪几种运算？先算什么，后算什么？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3533811" y="4274772"/>
            <a:ext cx="3746066" cy="648710"/>
            <a:chOff x="2710059" y="3079750"/>
            <a:chExt cx="2809915" cy="486420"/>
          </a:xfrm>
        </p:grpSpPr>
        <p:sp>
          <p:nvSpPr>
            <p:cNvPr id="49174" name="Line 23"/>
            <p:cNvSpPr>
              <a:spLocks noChangeShapeType="1"/>
            </p:cNvSpPr>
            <p:nvPr/>
          </p:nvSpPr>
          <p:spPr bwMode="auto">
            <a:xfrm>
              <a:off x="5006568" y="3079750"/>
              <a:ext cx="0" cy="2699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75" name="Line 24"/>
            <p:cNvSpPr>
              <a:spLocks noChangeShapeType="1"/>
            </p:cNvSpPr>
            <p:nvPr/>
          </p:nvSpPr>
          <p:spPr bwMode="auto">
            <a:xfrm>
              <a:off x="2710059" y="3134457"/>
              <a:ext cx="0" cy="2283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76" name="Line 25"/>
            <p:cNvSpPr>
              <a:spLocks noChangeShapeType="1"/>
            </p:cNvSpPr>
            <p:nvPr/>
          </p:nvSpPr>
          <p:spPr bwMode="auto">
            <a:xfrm>
              <a:off x="2710059" y="3349719"/>
              <a:ext cx="229650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77" name="Line 26"/>
            <p:cNvSpPr>
              <a:spLocks noChangeShapeType="1"/>
            </p:cNvSpPr>
            <p:nvPr/>
          </p:nvSpPr>
          <p:spPr bwMode="auto">
            <a:xfrm>
              <a:off x="3676220" y="3349719"/>
              <a:ext cx="0" cy="2164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78" name="Line 27"/>
            <p:cNvSpPr>
              <a:spLocks noChangeShapeType="1"/>
            </p:cNvSpPr>
            <p:nvPr/>
          </p:nvSpPr>
          <p:spPr bwMode="auto">
            <a:xfrm>
              <a:off x="3676220" y="3566169"/>
              <a:ext cx="184375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9179" name="Text Box 28"/>
          <p:cNvSpPr txBox="1">
            <a:spLocks noChangeArrowheads="1"/>
          </p:cNvSpPr>
          <p:nvPr/>
        </p:nvSpPr>
        <p:spPr bwMode="auto">
          <a:xfrm>
            <a:off x="7269016" y="4663364"/>
            <a:ext cx="1776469" cy="55354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加减运算</a:t>
            </a:r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4972695" y="5060238"/>
            <a:ext cx="1885704" cy="431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zh-CN" altLang="en-US" sz="2800" dirty="0">
                <a:solidFill>
                  <a:schemeClr val="bg1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第一级运算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474777" y="3269124"/>
            <a:ext cx="2629354" cy="532199"/>
            <a:chOff x="3415876" y="2325688"/>
            <a:chExt cx="1972272" cy="399057"/>
          </a:xfrm>
        </p:grpSpPr>
        <p:sp>
          <p:nvSpPr>
            <p:cNvPr id="49168" name="Line 13"/>
            <p:cNvSpPr>
              <a:spLocks noChangeShapeType="1"/>
            </p:cNvSpPr>
            <p:nvPr/>
          </p:nvSpPr>
          <p:spPr bwMode="auto">
            <a:xfrm>
              <a:off x="3706600" y="2331641"/>
              <a:ext cx="0" cy="2445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69" name="Line 43"/>
            <p:cNvSpPr>
              <a:spLocks noChangeShapeType="1"/>
            </p:cNvSpPr>
            <p:nvPr/>
          </p:nvSpPr>
          <p:spPr bwMode="auto">
            <a:xfrm flipH="1">
              <a:off x="3957854" y="2568773"/>
              <a:ext cx="0" cy="1559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70" name="Line 44"/>
            <p:cNvSpPr>
              <a:spLocks noChangeShapeType="1"/>
            </p:cNvSpPr>
            <p:nvPr/>
          </p:nvSpPr>
          <p:spPr bwMode="auto">
            <a:xfrm flipH="1">
              <a:off x="3415876" y="2576237"/>
              <a:ext cx="0" cy="1416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71" name="Line 45"/>
            <p:cNvSpPr>
              <a:spLocks noChangeShapeType="1"/>
            </p:cNvSpPr>
            <p:nvPr/>
          </p:nvSpPr>
          <p:spPr bwMode="auto">
            <a:xfrm flipV="1">
              <a:off x="3415876" y="2566391"/>
              <a:ext cx="548801" cy="98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72" name="Line 46"/>
            <p:cNvSpPr>
              <a:spLocks noChangeShapeType="1"/>
            </p:cNvSpPr>
            <p:nvPr/>
          </p:nvSpPr>
          <p:spPr bwMode="auto">
            <a:xfrm>
              <a:off x="3697762" y="2325688"/>
              <a:ext cx="169038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9173" name="Text Box 47"/>
          <p:cNvSpPr txBox="1">
            <a:spLocks noChangeArrowheads="1"/>
          </p:cNvSpPr>
          <p:nvPr/>
        </p:nvSpPr>
        <p:spPr bwMode="auto">
          <a:xfrm>
            <a:off x="7095034" y="2989658"/>
            <a:ext cx="1792985" cy="55257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269999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乘除运算</a:t>
            </a:r>
          </a:p>
        </p:txBody>
      </p:sp>
      <p:sp>
        <p:nvSpPr>
          <p:cNvPr id="5168" name="Rectangle 48"/>
          <p:cNvSpPr>
            <a:spLocks noChangeArrowheads="1"/>
          </p:cNvSpPr>
          <p:nvPr/>
        </p:nvSpPr>
        <p:spPr bwMode="auto">
          <a:xfrm>
            <a:off x="4841480" y="2699608"/>
            <a:ext cx="1873005" cy="431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zh-CN" altLang="en-US" sz="2800" dirty="0">
                <a:solidFill>
                  <a:schemeClr val="bg1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第二级运算</a:t>
            </a:r>
          </a:p>
        </p:txBody>
      </p:sp>
    </p:spTree>
    <p:extLst>
      <p:ext uri="{BB962C8B-B14F-4D97-AF65-F5344CB8AC3E}">
        <p14:creationId xmlns:p14="http://schemas.microsoft.com/office/powerpoint/2010/main" val="23270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79" grpId="0" animBg="1"/>
      <p:bldP spid="5153" grpId="0" bldLvl="0" animBg="1"/>
      <p:bldP spid="49173" grpId="0" animBg="1"/>
      <p:bldP spid="516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文本框 218113"/>
          <p:cNvSpPr txBox="1"/>
          <p:nvPr/>
        </p:nvSpPr>
        <p:spPr>
          <a:xfrm>
            <a:off x="1223618" y="4608505"/>
            <a:ext cx="9286724" cy="160080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3200" noProof="1">
                <a:latin typeface="+mn-ea"/>
                <a:ea typeface="+mn-ea"/>
                <a:cs typeface="+mn-ea"/>
              </a:rPr>
              <a:t>    先算</a:t>
            </a:r>
            <a:r>
              <a:rPr lang="zh-CN" altLang="en-US" sz="3200" noProof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乘除</a:t>
            </a:r>
            <a:r>
              <a:rPr lang="zh-CN" altLang="en-US" sz="3200" noProof="1">
                <a:latin typeface="+mn-ea"/>
                <a:ea typeface="+mn-ea"/>
                <a:cs typeface="+mn-ea"/>
              </a:rPr>
              <a:t>，再算</a:t>
            </a:r>
            <a:r>
              <a:rPr lang="zh-CN" altLang="en-US" sz="3200" noProof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加减</a:t>
            </a:r>
            <a:r>
              <a:rPr lang="zh-CN" altLang="en-US" sz="3200" noProof="1">
                <a:latin typeface="+mn-ea"/>
                <a:ea typeface="+mn-ea"/>
                <a:cs typeface="+mn-ea"/>
              </a:rPr>
              <a:t>，同级运算从</a:t>
            </a:r>
            <a:r>
              <a:rPr lang="zh-CN" altLang="en-US" sz="3200" noProof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左往右</a:t>
            </a:r>
            <a:r>
              <a:rPr lang="zh-CN" altLang="en-US" sz="3200" noProof="1">
                <a:latin typeface="+mn-ea"/>
                <a:ea typeface="+mn-ea"/>
                <a:cs typeface="+mn-ea"/>
              </a:rPr>
              <a:t>依次计算，如有括号，先算</a:t>
            </a:r>
            <a:r>
              <a:rPr lang="zh-CN" altLang="en-US" sz="3200" noProof="1">
                <a:solidFill>
                  <a:srgbClr val="FF0000"/>
                </a:solidFill>
                <a:latin typeface="+mn-ea"/>
                <a:ea typeface="+mn-ea"/>
                <a:cs typeface="+mn-ea"/>
              </a:rPr>
              <a:t>括号内</a:t>
            </a:r>
            <a:r>
              <a:rPr lang="zh-CN" altLang="en-US" sz="3200" noProof="1">
                <a:latin typeface="+mn-ea"/>
                <a:ea typeface="+mn-ea"/>
                <a:cs typeface="+mn-ea"/>
              </a:rPr>
              <a:t>的</a:t>
            </a:r>
            <a:r>
              <a:rPr lang="en-US" altLang="zh-CN" sz="3200" noProof="1">
                <a:latin typeface="+mn-ea"/>
                <a:ea typeface="+mn-ea"/>
                <a:cs typeface="+mn-ea"/>
              </a:rPr>
              <a:t>.</a:t>
            </a:r>
            <a:endParaRPr lang="en-US" altLang="zh-CN" sz="3200" noProof="1">
              <a:latin typeface="+mn-ea"/>
              <a:ea typeface="+mn-ea"/>
            </a:endParaRPr>
          </a:p>
        </p:txBody>
      </p:sp>
      <p:sp>
        <p:nvSpPr>
          <p:cNvPr id="218115" name="文本框 218114"/>
          <p:cNvSpPr txBox="1">
            <a:spLocks noChangeArrowheads="1"/>
          </p:cNvSpPr>
          <p:nvPr/>
        </p:nvSpPr>
        <p:spPr bwMode="auto">
          <a:xfrm>
            <a:off x="1231893" y="3730343"/>
            <a:ext cx="4571405" cy="74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+mn-ea"/>
                <a:ea typeface="+mn-ea"/>
              </a:rPr>
              <a:t>有理数混合运算的顺序：</a:t>
            </a:r>
            <a:endParaRPr lang="en-US" altLang="zh-CN" sz="32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50188" name="文本框 219137"/>
          <p:cNvSpPr txBox="1">
            <a:spLocks noChangeArrowheads="1"/>
          </p:cNvSpPr>
          <p:nvPr/>
        </p:nvSpPr>
        <p:spPr bwMode="auto">
          <a:xfrm>
            <a:off x="1174791" y="1171845"/>
            <a:ext cx="10201005" cy="1485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探究</a:t>
            </a:r>
            <a:r>
              <a:rPr lang="en-US" altLang="zh-CN" sz="32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32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32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观察式子               </a:t>
            </a:r>
            <a:r>
              <a:rPr lang="zh-CN" altLang="en-US" sz="3200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32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应该按照什么</a:t>
            </a:r>
            <a:r>
              <a:rPr lang="zh-CN" altLang="en-US" sz="3200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顺序来</a:t>
            </a:r>
            <a:r>
              <a:rPr lang="zh-CN" altLang="en-US" sz="32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计算？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710990" y="2695050"/>
            <a:ext cx="3253394" cy="863799"/>
            <a:chOff x="3131762" y="248416"/>
            <a:chExt cx="2440363" cy="647699"/>
          </a:xfrm>
        </p:grpSpPr>
        <p:sp>
          <p:nvSpPr>
            <p:cNvPr id="23" name="圆角矩形 22"/>
            <p:cNvSpPr/>
            <p:nvPr/>
          </p:nvSpPr>
          <p:spPr>
            <a:xfrm>
              <a:off x="3343275" y="334907"/>
              <a:ext cx="2228850" cy="474718"/>
            </a:xfrm>
            <a:prstGeom prst="roundRect">
              <a:avLst/>
            </a:prstGeom>
            <a:solidFill>
              <a:srgbClr val="BECE37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 eaLnBrk="1" hangingPunct="1">
                <a:defRPr/>
              </a:pPr>
              <a:r>
                <a:rPr kumimoji="0" lang="zh-CN" altLang="en-US" sz="3200" kern="0" dirty="0">
                  <a:solidFill>
                    <a:prstClr val="black"/>
                  </a:solidFill>
                  <a:latin typeface="+mj-ea"/>
                  <a:ea typeface="+mj-ea"/>
                </a:rPr>
                <a:t>  归纳总结</a:t>
              </a: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60" t="22977" r="30278" b="33898"/>
            <a:stretch/>
          </p:blipFill>
          <p:spPr>
            <a:xfrm>
              <a:off x="3131762" y="248416"/>
              <a:ext cx="687763" cy="647699"/>
            </a:xfrm>
            <a:prstGeom prst="roundRect">
              <a:avLst/>
            </a:prstGeom>
          </p:spPr>
        </p:pic>
      </p:grp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0516716"/>
              </p:ext>
            </p:extLst>
          </p:nvPr>
        </p:nvGraphicFramePr>
        <p:xfrm>
          <a:off x="4412887" y="1453908"/>
          <a:ext cx="2996610" cy="43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7" name="Equation" r:id="rId5" imgW="1409400" imgH="203040" progId="Equation.DSMT4">
                  <p:embed/>
                </p:oleObj>
              </mc:Choice>
              <mc:Fallback>
                <p:oleObj name="Equation" r:id="rId5" imgW="14094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12887" y="1453908"/>
                        <a:ext cx="2996610" cy="43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495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8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8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4" grpId="0" bldLvl="0" animBg="1"/>
      <p:bldP spid="2181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 bwMode="auto">
          <a:xfrm>
            <a:off x="6178938" y="2869612"/>
            <a:ext cx="5261903" cy="596191"/>
            <a:chOff x="2955" y="4209"/>
            <a:chExt cx="4896" cy="704"/>
          </a:xfrm>
        </p:grpSpPr>
        <p:grpSp>
          <p:nvGrpSpPr>
            <p:cNvPr id="51231" name="组合 6"/>
            <p:cNvGrpSpPr/>
            <p:nvPr/>
          </p:nvGrpSpPr>
          <p:grpSpPr bwMode="auto">
            <a:xfrm>
              <a:off x="3582" y="4223"/>
              <a:ext cx="4269" cy="690"/>
              <a:chOff x="2377" y="6764"/>
              <a:chExt cx="5693" cy="920"/>
            </a:xfrm>
          </p:grpSpPr>
          <p:sp>
            <p:nvSpPr>
              <p:cNvPr id="51233" name="文本框 1"/>
              <p:cNvSpPr txBox="1">
                <a:spLocks noChangeArrowheads="1"/>
              </p:cNvSpPr>
              <p:nvPr/>
            </p:nvSpPr>
            <p:spPr bwMode="auto">
              <a:xfrm>
                <a:off x="2377" y="6764"/>
                <a:ext cx="5693" cy="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3200" dirty="0">
                    <a:latin typeface="Times New Roman" panose="02020603050405020304" pitchFamily="18" charset="0"/>
                    <a:cs typeface="Times New Roman" pitchFamily="18" charset="0"/>
                  </a:rPr>
                  <a:t>（</a:t>
                </a:r>
                <a:r>
                  <a:rPr lang="en-US" altLang="zh-CN" sz="3200" dirty="0">
                    <a:latin typeface="Times New Roman" panose="02020603050405020304" pitchFamily="18" charset="0"/>
                    <a:cs typeface="Times New Roman" pitchFamily="18" charset="0"/>
                  </a:rPr>
                  <a:t>1</a:t>
                </a:r>
                <a:r>
                  <a:rPr lang="zh-CN" altLang="en-US" sz="3200" dirty="0">
                    <a:latin typeface="Times New Roman" panose="02020603050405020304" pitchFamily="18" charset="0"/>
                    <a:cs typeface="Times New Roman" pitchFamily="18" charset="0"/>
                  </a:rPr>
                  <a:t>）原式</a:t>
                </a:r>
                <a:r>
                  <a:rPr lang="en-US" altLang="zh-CN" sz="3200" dirty="0">
                    <a:latin typeface="Times New Roman" panose="02020603050405020304" pitchFamily="18" charset="0"/>
                    <a:cs typeface="Times New Roman" pitchFamily="18" charset="0"/>
                  </a:rPr>
                  <a:t>= </a:t>
                </a:r>
                <a:r>
                  <a:rPr lang="en-US" altLang="zh-CN" sz="3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6–4=2;</a:t>
                </a:r>
              </a:p>
            </p:txBody>
          </p:sp>
        </p:grpSp>
        <p:sp>
          <p:nvSpPr>
            <p:cNvPr id="51232" name="文本框 5"/>
            <p:cNvSpPr txBox="1">
              <a:spLocks noChangeArrowheads="1"/>
            </p:cNvSpPr>
            <p:nvPr/>
          </p:nvSpPr>
          <p:spPr bwMode="auto">
            <a:xfrm>
              <a:off x="2955" y="4209"/>
              <a:ext cx="740" cy="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dirty="0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itchFamily="18" charset="0"/>
                </a:rPr>
                <a:t>解：</a:t>
              </a:r>
              <a:endPara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 bwMode="auto">
          <a:xfrm>
            <a:off x="6855884" y="3909561"/>
            <a:ext cx="5152592" cy="584335"/>
            <a:chOff x="3562" y="5050"/>
            <a:chExt cx="4124" cy="690"/>
          </a:xfrm>
        </p:grpSpPr>
        <p:grpSp>
          <p:nvGrpSpPr>
            <p:cNvPr id="51228" name="组合 7"/>
            <p:cNvGrpSpPr/>
            <p:nvPr/>
          </p:nvGrpSpPr>
          <p:grpSpPr bwMode="auto">
            <a:xfrm>
              <a:off x="3562" y="5050"/>
              <a:ext cx="4124" cy="690"/>
              <a:chOff x="2377" y="6764"/>
              <a:chExt cx="5495" cy="920"/>
            </a:xfrm>
          </p:grpSpPr>
          <p:sp>
            <p:nvSpPr>
              <p:cNvPr id="51229" name="文本框 8"/>
              <p:cNvSpPr txBox="1">
                <a:spLocks noChangeArrowheads="1"/>
              </p:cNvSpPr>
              <p:nvPr/>
            </p:nvSpPr>
            <p:spPr bwMode="auto">
              <a:xfrm>
                <a:off x="2377" y="6764"/>
                <a:ext cx="5495" cy="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3200" dirty="0">
                    <a:latin typeface="Times New Roman" panose="02020603050405020304" pitchFamily="18" charset="0"/>
                    <a:cs typeface="Times New Roman" pitchFamily="18" charset="0"/>
                  </a:rPr>
                  <a:t>（</a:t>
                </a:r>
                <a:r>
                  <a:rPr lang="en-US" altLang="zh-CN" sz="3200" dirty="0">
                    <a:latin typeface="Times New Roman" panose="02020603050405020304" pitchFamily="18" charset="0"/>
                    <a:cs typeface="Times New Roman" pitchFamily="18" charset="0"/>
                  </a:rPr>
                  <a:t>2</a:t>
                </a:r>
                <a:r>
                  <a:rPr lang="zh-CN" altLang="en-US" sz="3200" dirty="0">
                    <a:latin typeface="Times New Roman" panose="02020603050405020304" pitchFamily="18" charset="0"/>
                    <a:cs typeface="Times New Roman" pitchFamily="18" charset="0"/>
                  </a:rPr>
                  <a:t>）原式</a:t>
                </a:r>
                <a:r>
                  <a:rPr lang="en-US" altLang="zh-CN" sz="3200" dirty="0">
                    <a:latin typeface="Times New Roman" panose="02020603050405020304" pitchFamily="18" charset="0"/>
                    <a:cs typeface="Times New Roman" pitchFamily="18" charset="0"/>
                  </a:rPr>
                  <a:t>= </a:t>
                </a:r>
                <a:r>
                  <a:rPr lang="en-US" altLang="zh-CN" sz="3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–6 – 150= – 156;</a:t>
                </a:r>
              </a:p>
            </p:txBody>
          </p:sp>
        </p:grpSp>
      </p:grpSp>
      <p:grpSp>
        <p:nvGrpSpPr>
          <p:cNvPr id="10" name="组合 9"/>
          <p:cNvGrpSpPr/>
          <p:nvPr/>
        </p:nvGrpSpPr>
        <p:grpSpPr bwMode="auto">
          <a:xfrm>
            <a:off x="6912878" y="4864399"/>
            <a:ext cx="4476168" cy="585128"/>
            <a:chOff x="3545" y="5793"/>
            <a:chExt cx="2551" cy="691"/>
          </a:xfrm>
        </p:grpSpPr>
        <p:grpSp>
          <p:nvGrpSpPr>
            <p:cNvPr id="51225" name="组合 15"/>
            <p:cNvGrpSpPr/>
            <p:nvPr/>
          </p:nvGrpSpPr>
          <p:grpSpPr bwMode="auto">
            <a:xfrm>
              <a:off x="3545" y="5793"/>
              <a:ext cx="2551" cy="691"/>
              <a:chOff x="2264" y="6877"/>
              <a:chExt cx="2930" cy="919"/>
            </a:xfrm>
          </p:grpSpPr>
          <p:sp>
            <p:nvSpPr>
              <p:cNvPr id="51226" name="文本框 16"/>
              <p:cNvSpPr txBox="1">
                <a:spLocks noChangeArrowheads="1"/>
              </p:cNvSpPr>
              <p:nvPr/>
            </p:nvSpPr>
            <p:spPr bwMode="auto">
              <a:xfrm>
                <a:off x="2264" y="6877"/>
                <a:ext cx="2930" cy="9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3200" dirty="0">
                    <a:latin typeface="Times New Roman" panose="02020603050405020304" pitchFamily="18" charset="0"/>
                    <a:cs typeface="Times New Roman" pitchFamily="18" charset="0"/>
                  </a:rPr>
                  <a:t>（</a:t>
                </a:r>
                <a:r>
                  <a:rPr lang="en-US" altLang="zh-CN" sz="3200" dirty="0">
                    <a:latin typeface="Times New Roman" panose="02020603050405020304" pitchFamily="18" charset="0"/>
                    <a:cs typeface="Times New Roman" pitchFamily="18" charset="0"/>
                  </a:rPr>
                  <a:t>3</a:t>
                </a:r>
                <a:r>
                  <a:rPr lang="zh-CN" altLang="en-US" sz="3200" dirty="0">
                    <a:latin typeface="Times New Roman" panose="02020603050405020304" pitchFamily="18" charset="0"/>
                    <a:cs typeface="Times New Roman" pitchFamily="18" charset="0"/>
                  </a:rPr>
                  <a:t>）原式</a:t>
                </a:r>
                <a:r>
                  <a:rPr lang="en-US" altLang="zh-CN" sz="3200" dirty="0">
                    <a:latin typeface="Times New Roman" panose="02020603050405020304" pitchFamily="18" charset="0"/>
                    <a:cs typeface="Times New Roman" pitchFamily="18" charset="0"/>
                  </a:rPr>
                  <a:t>= </a:t>
                </a:r>
                <a:r>
                  <a:rPr lang="en-US" altLang="zh-CN" sz="3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itchFamily="18" charset="0"/>
                  </a:rPr>
                  <a:t>–28+3= –25.</a:t>
                </a:r>
              </a:p>
            </p:txBody>
          </p:sp>
        </p:grpSp>
      </p:grpSp>
      <p:grpSp>
        <p:nvGrpSpPr>
          <p:cNvPr id="7" name="组合 6"/>
          <p:cNvGrpSpPr/>
          <p:nvPr/>
        </p:nvGrpSpPr>
        <p:grpSpPr bwMode="auto">
          <a:xfrm>
            <a:off x="3079983" y="1333146"/>
            <a:ext cx="7212661" cy="630912"/>
            <a:chOff x="720" y="857"/>
            <a:chExt cx="8520" cy="745"/>
          </a:xfrm>
        </p:grpSpPr>
        <p:grpSp>
          <p:nvGrpSpPr>
            <p:cNvPr id="51215" name="组合 6"/>
            <p:cNvGrpSpPr/>
            <p:nvPr/>
          </p:nvGrpSpPr>
          <p:grpSpPr bwMode="auto">
            <a:xfrm>
              <a:off x="720" y="857"/>
              <a:ext cx="2927" cy="745"/>
              <a:chOff x="427462" y="558483"/>
              <a:chExt cx="1858351" cy="473403"/>
            </a:xfrm>
          </p:grpSpPr>
          <p:grpSp>
            <p:nvGrpSpPr>
              <p:cNvPr id="51217" name="组合 5"/>
              <p:cNvGrpSpPr/>
              <p:nvPr/>
            </p:nvGrpSpPr>
            <p:grpSpPr bwMode="auto">
              <a:xfrm>
                <a:off x="468915" y="591581"/>
                <a:ext cx="1816898" cy="426248"/>
                <a:chOff x="2177651" y="-557614"/>
                <a:chExt cx="1816898" cy="426248"/>
              </a:xfrm>
            </p:grpSpPr>
            <p:sp>
              <p:nvSpPr>
                <p:cNvPr id="6" name="椭圆 5"/>
                <p:cNvSpPr/>
                <p:nvPr/>
              </p:nvSpPr>
              <p:spPr>
                <a:xfrm>
                  <a:off x="2177466" y="-555765"/>
                  <a:ext cx="426971" cy="424136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2507614" y="-555765"/>
                  <a:ext cx="426971" cy="424136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2837762" y="-555765"/>
                  <a:ext cx="426971" cy="424136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3167910" y="-555765"/>
                  <a:ext cx="426971" cy="424136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9" name="椭圆 28"/>
                <p:cNvSpPr/>
                <p:nvPr/>
              </p:nvSpPr>
              <p:spPr>
                <a:xfrm>
                  <a:off x="3567896" y="-555765"/>
                  <a:ext cx="426971" cy="424136"/>
                </a:xfrm>
                <a:prstGeom prst="ellipse">
                  <a:avLst/>
                </a:pr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51218" name="文本框 11"/>
              <p:cNvSpPr txBox="1">
                <a:spLocks noChangeArrowheads="1"/>
              </p:cNvSpPr>
              <p:nvPr/>
            </p:nvSpPr>
            <p:spPr bwMode="auto">
              <a:xfrm>
                <a:off x="427462" y="558483"/>
                <a:ext cx="1829953" cy="4734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dist"/>
                <a:r>
                  <a:rPr lang="zh-CN" altLang="en-US" sz="3500" dirty="0">
                    <a:solidFill>
                      <a:prstClr val="white"/>
                    </a:solidFill>
                    <a:latin typeface="Times New Roman" pitchFamily="18" charset="0"/>
                    <a:cs typeface="Times New Roman" pitchFamily="18" charset="0"/>
                  </a:rPr>
                  <a:t>素养考点 </a:t>
                </a:r>
                <a:r>
                  <a:rPr lang="en-US" altLang="zh-CN" sz="3500" dirty="0">
                    <a:solidFill>
                      <a:prstClr val="white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zh-CN" altLang="en-US" sz="35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1216" name="文本框 2"/>
            <p:cNvSpPr txBox="1">
              <a:spLocks noChangeArrowheads="1"/>
            </p:cNvSpPr>
            <p:nvPr/>
          </p:nvSpPr>
          <p:spPr bwMode="auto">
            <a:xfrm>
              <a:off x="3835" y="909"/>
              <a:ext cx="5405" cy="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dirty="0">
                  <a:solidFill>
                    <a:prstClr val="black"/>
                  </a:solidFill>
                  <a:latin typeface="Times New Roman" pitchFamily="18" charset="0"/>
                  <a:ea typeface="黑体" panose="02010609060101010101" pitchFamily="2" charset="-122"/>
                  <a:cs typeface="Times New Roman" pitchFamily="18" charset="0"/>
                </a:rPr>
                <a:t>有理数的混合运算</a:t>
              </a:r>
            </a:p>
          </p:txBody>
        </p:sp>
      </p:grpSp>
      <p:sp>
        <p:nvSpPr>
          <p:cNvPr id="51214" name="文本占位符 221186"/>
          <p:cNvSpPr>
            <a:spLocks noGrp="1" noChangeArrowheads="1"/>
          </p:cNvSpPr>
          <p:nvPr/>
        </p:nvSpPr>
        <p:spPr bwMode="auto">
          <a:xfrm>
            <a:off x="875563" y="1934002"/>
            <a:ext cx="8031704" cy="4035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 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1  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计算：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                        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; 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                                    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;     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                                          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1405038"/>
              </p:ext>
            </p:extLst>
          </p:nvPr>
        </p:nvGraphicFramePr>
        <p:xfrm>
          <a:off x="1813401" y="3068624"/>
          <a:ext cx="2606661" cy="528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2" name="Equation" r:id="rId3" imgW="1002960" imgH="203040" progId="Equation.DSMT4">
                  <p:embed/>
                </p:oleObj>
              </mc:Choice>
              <mc:Fallback>
                <p:oleObj name="Equation" r:id="rId3" imgW="10029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13401" y="3068624"/>
                        <a:ext cx="2606661" cy="5281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34678"/>
              </p:ext>
            </p:extLst>
          </p:nvPr>
        </p:nvGraphicFramePr>
        <p:xfrm>
          <a:off x="1785065" y="4015165"/>
          <a:ext cx="3828552" cy="529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3" name="Equation" r:id="rId5" imgW="1473120" imgH="203040" progId="Equation.DSMT4">
                  <p:embed/>
                </p:oleObj>
              </mc:Choice>
              <mc:Fallback>
                <p:oleObj name="Equation" r:id="rId5" imgW="14731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065" y="4015165"/>
                        <a:ext cx="3828552" cy="5292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2205378"/>
              </p:ext>
            </p:extLst>
          </p:nvPr>
        </p:nvGraphicFramePr>
        <p:xfrm>
          <a:off x="1823405" y="4725492"/>
          <a:ext cx="4355533" cy="1058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4" name="Equation" r:id="rId7" imgW="1676160" imgH="406080" progId="Equation.DSMT4">
                  <p:embed/>
                </p:oleObj>
              </mc:Choice>
              <mc:Fallback>
                <p:oleObj name="Equation" r:id="rId7" imgW="167616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3405" y="4725492"/>
                        <a:ext cx="4355533" cy="10585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38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1580980</TotalTime>
  <Words>1228</Words>
  <Application>Microsoft Office PowerPoint</Application>
  <PresentationFormat>自定义</PresentationFormat>
  <Paragraphs>171</Paragraphs>
  <Slides>32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36" baseType="lpstr">
      <vt:lpstr>2_自定义设计方案</vt:lpstr>
      <vt:lpstr>Equation</vt:lpstr>
      <vt:lpstr>Microsoft 公式 3.0</vt:lpstr>
      <vt:lpstr>MathType 6.0 Equation</vt:lpstr>
      <vt:lpstr>PowerPoint 演示文稿</vt:lpstr>
      <vt:lpstr>PowerPoint 演示文稿</vt:lpstr>
      <vt:lpstr>数字入诗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79</cp:revision>
  <cp:lastPrinted>2001-09-13T10:59:37Z</cp:lastPrinted>
  <dcterms:created xsi:type="dcterms:W3CDTF">2001-09-13T10:49:27Z</dcterms:created>
  <dcterms:modified xsi:type="dcterms:W3CDTF">2024-08-21T03:14:25Z</dcterms:modified>
</cp:coreProperties>
</file>